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20"/>
  </p:notesMasterIdLst>
  <p:handoutMasterIdLst>
    <p:handoutMasterId r:id="rId21"/>
  </p:handoutMasterIdLst>
  <p:sldIdLst>
    <p:sldId id="285" r:id="rId2"/>
    <p:sldId id="256" r:id="rId3"/>
    <p:sldId id="267" r:id="rId4"/>
    <p:sldId id="275" r:id="rId5"/>
    <p:sldId id="283" r:id="rId6"/>
    <p:sldId id="268" r:id="rId7"/>
    <p:sldId id="269" r:id="rId8"/>
    <p:sldId id="262" r:id="rId9"/>
    <p:sldId id="280" r:id="rId10"/>
    <p:sldId id="276" r:id="rId11"/>
    <p:sldId id="277" r:id="rId12"/>
    <p:sldId id="278" r:id="rId13"/>
    <p:sldId id="265" r:id="rId14"/>
    <p:sldId id="279" r:id="rId15"/>
    <p:sldId id="270" r:id="rId16"/>
    <p:sldId id="287" r:id="rId17"/>
    <p:sldId id="261" r:id="rId18"/>
    <p:sldId id="281" r:id="rId19"/>
  </p:sldIdLst>
  <p:sldSz cx="9144000" cy="6858000" type="screen4x3"/>
  <p:notesSz cx="6858000" cy="9144000"/>
  <p:custShowLst>
    <p:custShow name="analysis" id="0">
      <p:sldLst>
        <p:sld r:id="rId7"/>
      </p:sldLst>
    </p:custShow>
    <p:custShow name="design" id="1">
      <p:sldLst>
        <p:sld r:id="rId8"/>
        <p:sld r:id="rId9"/>
      </p:sldLst>
    </p:custShow>
    <p:custShow name="performance" id="2">
      <p:sldLst>
        <p:sld r:id="rId16"/>
        <p:sld r:id="rId17"/>
        <p:sld r:id="rId18"/>
      </p:sldLst>
    </p:custShow>
    <p:custShow name="evaluation" id="3">
      <p:sldLst>
        <p:sld r:id="rId19"/>
      </p:sldLst>
    </p:custShow>
    <p:custShow name="fonts" id="4">
      <p:sldLst>
        <p:sld r:id="rId11"/>
      </p:sldLst>
    </p:custShow>
    <p:custShow name="volume" id="5">
      <p:sldLst>
        <p:sld r:id="rId12"/>
        <p:sld r:id="rId13"/>
      </p:sldLst>
    </p:custShow>
    <p:custShow name="distraction" id="6">
      <p:sldLst>
        <p:sld r:id="rId14"/>
        <p:sld r:id="rId15"/>
      </p:sldLst>
    </p:custShow>
    <p:custShow name="images" id="7">
      <p:sldLst>
        <p:sld r:id="rId10"/>
      </p:sldLst>
    </p:custShow>
  </p:custShowLst>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279" autoAdjust="0"/>
    <p:restoredTop sz="72155" autoAdjust="0"/>
  </p:normalViewPr>
  <p:slideViewPr>
    <p:cSldViewPr>
      <p:cViewPr varScale="1">
        <p:scale>
          <a:sx n="82" d="100"/>
          <a:sy n="82" d="100"/>
        </p:scale>
        <p:origin x="2244" y="10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84" d="100"/>
          <a:sy n="84" d="100"/>
        </p:scale>
        <p:origin x="391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4813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4813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4813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B82232CE-061C-45AF-BFB2-6B926B4B9E20}" type="slidenum">
              <a:rPr lang="en-US"/>
              <a:pPr>
                <a:defRPr/>
              </a:pPr>
              <a:t>‹#›</a:t>
            </a:fld>
            <a:endParaRPr lang="en-US"/>
          </a:p>
        </p:txBody>
      </p:sp>
    </p:spTree>
    <p:extLst>
      <p:ext uri="{BB962C8B-B14F-4D97-AF65-F5344CB8AC3E}">
        <p14:creationId xmlns:p14="http://schemas.microsoft.com/office/powerpoint/2010/main" val="2265787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184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222817AA-62BA-478B-B101-3069CA4C4D08}" type="slidenum">
              <a:rPr lang="en-US"/>
              <a:pPr>
                <a:defRPr/>
              </a:pPr>
              <a:t>‹#›</a:t>
            </a:fld>
            <a:endParaRPr lang="en-US"/>
          </a:p>
        </p:txBody>
      </p:sp>
    </p:spTree>
    <p:extLst>
      <p:ext uri="{BB962C8B-B14F-4D97-AF65-F5344CB8AC3E}">
        <p14:creationId xmlns:p14="http://schemas.microsoft.com/office/powerpoint/2010/main" val="10554395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orvig.com/Gettysbu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project 4 specification for details.</a:t>
            </a:r>
          </a:p>
        </p:txBody>
      </p:sp>
      <p:sp>
        <p:nvSpPr>
          <p:cNvPr id="4" name="Slide Number Placeholder 3"/>
          <p:cNvSpPr>
            <a:spLocks noGrp="1"/>
          </p:cNvSpPr>
          <p:nvPr>
            <p:ph type="sldNum" sz="quarter" idx="10"/>
          </p:nvPr>
        </p:nvSpPr>
        <p:spPr/>
        <p:txBody>
          <a:bodyPr/>
          <a:lstStyle/>
          <a:p>
            <a:pPr>
              <a:defRPr/>
            </a:pPr>
            <a:fld id="{222817AA-62BA-478B-B101-3069CA4C4D08}" type="slidenum">
              <a:rPr lang="en-US" smtClean="0"/>
              <a:pPr>
                <a:defRPr/>
              </a:pPr>
              <a:t>1</a:t>
            </a:fld>
            <a:endParaRPr lang="en-US"/>
          </a:p>
        </p:txBody>
      </p:sp>
    </p:spTree>
    <p:extLst>
      <p:ext uri="{BB962C8B-B14F-4D97-AF65-F5344CB8AC3E}">
        <p14:creationId xmlns:p14="http://schemas.microsoft.com/office/powerpoint/2010/main" val="3644959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013942B5-8512-4ED2-B41B-15D54CE7259D}" type="slidenum">
              <a:rPr lang="en-US" smtClean="0"/>
              <a:pPr/>
              <a:t>10</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dirty="0"/>
              <a:t>Symbol size = 0.06 * feet to last row      </a:t>
            </a:r>
          </a:p>
          <a:p>
            <a:r>
              <a:rPr lang="en-US" dirty="0"/>
              <a:t>Audience size = 50 * (symbol size in inches)^2</a:t>
            </a:r>
          </a:p>
          <a:p>
            <a:endParaRPr lang="en-US" dirty="0"/>
          </a:p>
          <a:p>
            <a:r>
              <a:rPr lang="en-US" dirty="0"/>
              <a:t>Just make sure you can read the slide from the back row.</a:t>
            </a:r>
          </a:p>
          <a:p>
            <a:endParaRPr lang="en-US" dirty="0"/>
          </a:p>
        </p:txBody>
      </p:sp>
    </p:spTree>
    <p:extLst>
      <p:ext uri="{BB962C8B-B14F-4D97-AF65-F5344CB8AC3E}">
        <p14:creationId xmlns:p14="http://schemas.microsoft.com/office/powerpoint/2010/main" val="56425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C7130457-0ECE-4E24-9FF6-3DC4D033ED6B}" type="slidenum">
              <a:rPr lang="en-US" smtClean="0"/>
              <a:pPr/>
              <a:t>11</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r>
              <a:rPr lang="en-US"/>
              <a:t>Keep your bullet points short – presentations are for general ideas, not details.  And you do the talking, keep the slides as a media-oriented backup to what you are saying.</a:t>
            </a:r>
          </a:p>
          <a:p>
            <a:r>
              <a:rPr lang="en-US"/>
              <a:t>If you have to put up lengthy quotes (and think really hard about whether you REALLY need to), then read quotes out loud so everyone goes together (e.g., my dilbert comics).  Don’t expect the audience to read when they should be listening to you.</a:t>
            </a:r>
          </a:p>
          <a:p>
            <a:endParaRPr lang="en-US"/>
          </a:p>
        </p:txBody>
      </p:sp>
    </p:spTree>
    <p:extLst>
      <p:ext uri="{BB962C8B-B14F-4D97-AF65-F5344CB8AC3E}">
        <p14:creationId xmlns:p14="http://schemas.microsoft.com/office/powerpoint/2010/main" val="1640113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BAF9F9EE-F72C-4BD7-A67A-5E29A3C02CE0}" type="slidenum">
              <a:rPr lang="en-US" smtClean="0"/>
              <a:pPr/>
              <a:t>12</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a:t>Use 6 bullets or less.</a:t>
            </a:r>
          </a:p>
          <a:p>
            <a:endParaRPr lang="en-US"/>
          </a:p>
        </p:txBody>
      </p:sp>
    </p:spTree>
    <p:extLst>
      <p:ext uri="{BB962C8B-B14F-4D97-AF65-F5344CB8AC3E}">
        <p14:creationId xmlns:p14="http://schemas.microsoft.com/office/powerpoint/2010/main" val="2112873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AAEE137D-6F62-4232-9CF5-966C820C186D}" type="slidenum">
              <a:rPr lang="en-US" smtClean="0"/>
              <a:pPr/>
              <a:t>13</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r>
              <a:rPr lang="en-US"/>
              <a:t>You should be the most interesting thing up there.</a:t>
            </a:r>
          </a:p>
          <a:p>
            <a:r>
              <a:rPr lang="en-US"/>
              <a:t>The material on your slides should be the second most important thing.</a:t>
            </a:r>
          </a:p>
          <a:p>
            <a:r>
              <a:rPr lang="en-US"/>
              <a:t>Anything else is either a distraction or worse.</a:t>
            </a:r>
          </a:p>
        </p:txBody>
      </p:sp>
    </p:spTree>
    <p:extLst>
      <p:ext uri="{BB962C8B-B14F-4D97-AF65-F5344CB8AC3E}">
        <p14:creationId xmlns:p14="http://schemas.microsoft.com/office/powerpoint/2010/main" val="1522553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AC8F4AB6-EE1C-4D6D-A77D-A72C205BCC85}" type="slidenum">
              <a:rPr lang="en-US" smtClean="0"/>
              <a:pPr/>
              <a:t>14</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dirty="0"/>
              <a:t>You should be the most</a:t>
            </a:r>
            <a:r>
              <a:rPr lang="en-US" baseline="0" dirty="0"/>
              <a:t> interesting thing up there.</a:t>
            </a:r>
            <a:endParaRPr lang="en-US" dirty="0"/>
          </a:p>
        </p:txBody>
      </p:sp>
    </p:spTree>
    <p:extLst>
      <p:ext uri="{BB962C8B-B14F-4D97-AF65-F5344CB8AC3E}">
        <p14:creationId xmlns:p14="http://schemas.microsoft.com/office/powerpoint/2010/main" val="1153075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ACCB2EB9-16EC-4096-A00C-CC10C81FAE46}" type="slidenum">
              <a:rPr lang="en-US" smtClean="0"/>
              <a:pPr/>
              <a:t>15</a:t>
            </a:fld>
            <a:endParaRPr lang="en-US"/>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pPr marL="171450" indent="-171450">
              <a:buFont typeface="Arial" panose="020B0604020202020204" pitchFamily="34" charset="0"/>
              <a:buChar char="•"/>
            </a:pPr>
            <a:r>
              <a:rPr lang="en-US" dirty="0"/>
              <a:t>“Presentable” is context dependent.  Don’t over or under dress.</a:t>
            </a:r>
          </a:p>
          <a:p>
            <a:pPr marL="171450" indent="-171450">
              <a:buFont typeface="Arial" panose="020B0604020202020204" pitchFamily="34" charset="0"/>
              <a:buChar char="•"/>
            </a:pPr>
            <a:r>
              <a:rPr lang="en-US" dirty="0"/>
              <a:t>Standing isn’t the only way, the British academic frequently sits.  </a:t>
            </a:r>
            <a:r>
              <a:rPr lang="en-US" dirty="0" err="1"/>
              <a:t>Socractes</a:t>
            </a:r>
            <a:r>
              <a:rPr lang="en-US" dirty="0"/>
              <a:t> lead his students around.  Americans stand, so should you in most cases.</a:t>
            </a:r>
          </a:p>
          <a:p>
            <a:pPr marL="171450" indent="-171450">
              <a:buFont typeface="Arial" panose="020B0604020202020204" pitchFamily="34" charset="0"/>
              <a:buChar char="•"/>
            </a:pPr>
            <a:r>
              <a:rPr lang="en-US" dirty="0"/>
              <a:t>Making contact requires eye-contact (no reading) and using gestures to “bring them in”.  Memorization sounds forced, but do learn to work extemporaneously from an outline.</a:t>
            </a:r>
          </a:p>
          <a:p>
            <a:pPr marL="171450" indent="-171450">
              <a:buFont typeface="Arial" panose="020B0604020202020204" pitchFamily="34" charset="0"/>
              <a:buChar char="•"/>
            </a:pPr>
            <a:r>
              <a:rPr lang="en-US" dirty="0"/>
              <a:t>Use cards to get you going if you really need them.  I frequently write out the first sentence on the first slide in case I freeze up at the beginning; that’s usually enough to get me going and the rest comes with simple reminders from the slides.  Philosophers frequently read their presentations, otherwise reading is a bad idea - it exudes a lack of interest and is quite boring.  One might just as well read the paper.</a:t>
            </a:r>
          </a:p>
          <a:p>
            <a:pPr marL="171450" indent="-171450">
              <a:buFont typeface="Arial" panose="020B0604020202020204" pitchFamily="34" charset="0"/>
              <a:buChar char="•"/>
            </a:pPr>
            <a:r>
              <a:rPr lang="en-US" dirty="0"/>
              <a:t>Keep their attention through whatever appropriate means possible (e.g., stories, pictures, nonsense)</a:t>
            </a:r>
          </a:p>
          <a:p>
            <a:pPr marL="171450" indent="-171450">
              <a:buFont typeface="Arial" panose="020B0604020202020204" pitchFamily="34" charset="0"/>
              <a:buChar char="•"/>
            </a:pPr>
            <a:r>
              <a:rPr lang="en-US" dirty="0"/>
              <a:t>Other general ideas:</a:t>
            </a:r>
          </a:p>
          <a:p>
            <a:r>
              <a:rPr lang="en-US" dirty="0"/>
              <a:t>	Nervousness – it’s inevitable.  When I’m nervous and I know what I’m talking about, I’m dynamite!</a:t>
            </a:r>
          </a:p>
          <a:p>
            <a:r>
              <a:rPr lang="en-US" dirty="0"/>
              <a:t>	Review each slide, then discuss it</a:t>
            </a:r>
          </a:p>
          <a:p>
            <a:r>
              <a:rPr lang="en-US" dirty="0"/>
              <a:t>	Don’t get side-tracked</a:t>
            </a:r>
          </a:p>
        </p:txBody>
      </p:sp>
    </p:spTree>
    <p:extLst>
      <p:ext uri="{BB962C8B-B14F-4D97-AF65-F5344CB8AC3E}">
        <p14:creationId xmlns:p14="http://schemas.microsoft.com/office/powerpoint/2010/main" val="1451067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ACCB2EB9-16EC-4096-A00C-CC10C81FAE46}" type="slidenum">
              <a:rPr lang="en-US" smtClean="0"/>
              <a:pPr/>
              <a:t>16</a:t>
            </a:fld>
            <a:endParaRPr lang="en-US"/>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pPr marL="171450" indent="-171450">
              <a:buFont typeface="Arial" panose="020B0604020202020204" pitchFamily="34" charset="0"/>
              <a:buChar char="•"/>
            </a:pPr>
            <a:r>
              <a:rPr lang="en-US" dirty="0"/>
              <a:t>I often treat my</a:t>
            </a:r>
            <a:r>
              <a:rPr lang="en-US" baseline="0" dirty="0"/>
              <a:t> talks as annotated demos. E.g., My Welcome-to-Calvin talk based entirely on cs.calvin.edu webpages. You could consider this for your final presentation.</a:t>
            </a:r>
          </a:p>
          <a:p>
            <a:pPr marL="171450" indent="-171450">
              <a:buFont typeface="Arial" panose="020B0604020202020204" pitchFamily="34" charset="0"/>
              <a:buChar char="•"/>
            </a:pPr>
            <a:r>
              <a:rPr lang="en-US" baseline="0" dirty="0"/>
              <a:t>Include a “demo” slide with key goals listed, and perhaps some hidden screen dump pages in case the demo doesn’t work.</a:t>
            </a:r>
          </a:p>
          <a:p>
            <a:pPr marL="171450" indent="-171450">
              <a:buFont typeface="Arial" panose="020B0604020202020204" pitchFamily="34" charset="0"/>
              <a:buChar char="•"/>
            </a:pPr>
            <a:r>
              <a:rPr lang="en-US" baseline="0" dirty="0"/>
              <a:t>This presentation doesn’t include a system demo; yours will!</a:t>
            </a:r>
          </a:p>
        </p:txBody>
      </p:sp>
    </p:spTree>
    <p:extLst>
      <p:ext uri="{BB962C8B-B14F-4D97-AF65-F5344CB8AC3E}">
        <p14:creationId xmlns:p14="http://schemas.microsoft.com/office/powerpoint/2010/main" val="1627090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7118874-1D79-48BD-A9E2-020EC194285D}" type="slidenum">
              <a:rPr lang="en-US" smtClean="0"/>
              <a:pPr/>
              <a:t>17</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Time your practice sessions closely.</a:t>
            </a:r>
          </a:p>
          <a:p>
            <a:pPr marL="171450" indent="-171450">
              <a:buFont typeface="Arial" panose="020B0604020202020204" pitchFamily="34" charset="0"/>
              <a:buChar char="•"/>
            </a:pPr>
            <a:r>
              <a:rPr lang="en-US" dirty="0"/>
              <a:t>Mark Twain said it usually took him 2 or 3 weeks to work up a good impromptu speech.</a:t>
            </a:r>
          </a:p>
        </p:txBody>
      </p:sp>
    </p:spTree>
    <p:extLst>
      <p:ext uri="{BB962C8B-B14F-4D97-AF65-F5344CB8AC3E}">
        <p14:creationId xmlns:p14="http://schemas.microsoft.com/office/powerpoint/2010/main" val="330335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7118874-1D79-48BD-A9E2-020EC194285D}" type="slidenum">
              <a:rPr lang="en-US" smtClean="0"/>
              <a:pPr/>
              <a:t>18</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dirty="0"/>
              <a:t>Comments:</a:t>
            </a:r>
          </a:p>
          <a:p>
            <a:pPr marL="171450" indent="-171450">
              <a:buFont typeface="Arial" pitchFamily="34" charset="0"/>
              <a:buChar char="•"/>
            </a:pPr>
            <a:r>
              <a:rPr lang="en-US" dirty="0"/>
              <a:t>My</a:t>
            </a:r>
            <a:r>
              <a:rPr lang="en-US" baseline="0" dirty="0"/>
              <a:t> comments</a:t>
            </a:r>
          </a:p>
          <a:p>
            <a:pPr marL="171450" indent="-171450">
              <a:buFont typeface="Arial" pitchFamily="34" charset="0"/>
              <a:buChar char="•"/>
            </a:pPr>
            <a:r>
              <a:rPr lang="en-US" baseline="0" dirty="0"/>
              <a:t>Other student comments</a:t>
            </a:r>
          </a:p>
          <a:p>
            <a:pPr marL="171450" indent="-171450">
              <a:buFont typeface="Arial" pitchFamily="34" charset="0"/>
              <a:buChar char="•"/>
            </a:pPr>
            <a:r>
              <a:rPr lang="en-US" baseline="0" dirty="0"/>
              <a:t>Questions during the presentation</a:t>
            </a:r>
          </a:p>
          <a:p>
            <a:pPr marL="171450" indent="-171450">
              <a:buFont typeface="Arial" pitchFamily="34" charset="0"/>
              <a:buChar char="•"/>
            </a:pPr>
            <a:r>
              <a:rPr lang="en-US" baseline="0" dirty="0"/>
              <a:t>Your own reflections on how things went</a:t>
            </a:r>
          </a:p>
          <a:p>
            <a:pPr marL="0" indent="0">
              <a:buFont typeface="Arial" pitchFamily="34" charset="0"/>
              <a:buNone/>
            </a:pPr>
            <a:r>
              <a:rPr lang="en-US" baseline="0" dirty="0"/>
              <a:t>I generally see a marked improvement from one to the next.</a:t>
            </a:r>
          </a:p>
        </p:txBody>
      </p:sp>
    </p:spTree>
    <p:extLst>
      <p:ext uri="{BB962C8B-B14F-4D97-AF65-F5344CB8AC3E}">
        <p14:creationId xmlns:p14="http://schemas.microsoft.com/office/powerpoint/2010/main" val="117903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7F26D694-9B79-46F3-B7EC-353E591DA652}" type="slidenum">
              <a:rPr lang="en-US" smtClean="0"/>
              <a:pPr/>
              <a:t>2</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r>
              <a:rPr lang="en-US" dirty="0"/>
              <a:t>You’re going to be nervous; if you’re not, you simply don’t have a realistic grasp of the gravity</a:t>
            </a:r>
            <a:r>
              <a:rPr lang="en-US" baseline="0" dirty="0"/>
              <a:t> of the situation.</a:t>
            </a:r>
            <a:endParaRPr lang="en-US" dirty="0"/>
          </a:p>
          <a:p>
            <a:r>
              <a:rPr lang="en-US" dirty="0"/>
              <a:t>“When I’m a bit nervous and I know what I’m talking about, I’m dynamite.” – Herb </a:t>
            </a:r>
            <a:r>
              <a:rPr lang="en-US" dirty="0" err="1"/>
              <a:t>Dershem</a:t>
            </a:r>
            <a:endParaRPr lang="en-US" dirty="0"/>
          </a:p>
          <a:p>
            <a:endParaRPr lang="en-US" dirty="0"/>
          </a:p>
        </p:txBody>
      </p:sp>
    </p:spTree>
    <p:extLst>
      <p:ext uri="{BB962C8B-B14F-4D97-AF65-F5344CB8AC3E}">
        <p14:creationId xmlns:p14="http://schemas.microsoft.com/office/powerpoint/2010/main" val="353034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40FE4E76-E6F9-40CA-A9CC-E7765F3F2F9F}" type="slidenum">
              <a:rPr lang="en-US" smtClean="0"/>
              <a:pPr/>
              <a:t>3</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dirty="0"/>
              <a:t>Never underestimate the value of a good presentation.  It may be the only thing some people see of your work. Knowing your stuff is important, but it’s not the only thing.  Communication</a:t>
            </a:r>
            <a:r>
              <a:rPr lang="en-US" baseline="0" dirty="0"/>
              <a:t> is an important “liberal” art.</a:t>
            </a:r>
            <a:endParaRPr lang="en-US" dirty="0"/>
          </a:p>
          <a:p>
            <a:pPr marL="171450" indent="-171450">
              <a:buFont typeface="Arial" panose="020B0604020202020204" pitchFamily="34" charset="0"/>
              <a:buChar char="•"/>
            </a:pPr>
            <a:r>
              <a:rPr lang="en-US" dirty="0"/>
              <a:t>Tell them the story of Nico </a:t>
            </a:r>
            <a:r>
              <a:rPr lang="en-US" dirty="0" err="1"/>
              <a:t>Cavalotto’s</a:t>
            </a:r>
            <a:r>
              <a:rPr lang="en-US" dirty="0"/>
              <a:t> ill-fated demo at IRST for the GIST project.</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Software is not exactly like a presentation, but there are strong similarities. So, we’ll “engineer” this presentation.</a:t>
            </a:r>
          </a:p>
          <a:p>
            <a:endParaRPr lang="en-US" dirty="0"/>
          </a:p>
          <a:p>
            <a:endParaRPr lang="en-US" dirty="0"/>
          </a:p>
        </p:txBody>
      </p:sp>
    </p:spTree>
    <p:extLst>
      <p:ext uri="{BB962C8B-B14F-4D97-AF65-F5344CB8AC3E}">
        <p14:creationId xmlns:p14="http://schemas.microsoft.com/office/powerpoint/2010/main" val="3370567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D0443F65-1C06-4802-9B2A-7053602C9617}" type="slidenum">
              <a:rPr lang="en-US" smtClean="0"/>
              <a:pPr/>
              <a:t>4</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dirty="0"/>
              <a:t>A host of detractors</a:t>
            </a:r>
          </a:p>
          <a:p>
            <a:r>
              <a:rPr lang="en-US" dirty="0"/>
              <a:t>Mostly, these guys are over-reacting.  PowerPoint can be very useful if used properly (and it, or something like it, is required for your team presentations).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(See </a:t>
            </a:r>
            <a:r>
              <a:rPr lang="en-US" sz="1200" dirty="0">
                <a:hlinkClick r:id="rId3"/>
              </a:rPr>
              <a:t>http://www.norvig.com/Gettysburg/</a:t>
            </a:r>
            <a:r>
              <a:rPr lang="en-US" sz="1200"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In contrast, see http://www.jnd.org/dn.mss/in_defense_of_p.html</a:t>
            </a:r>
            <a:r>
              <a:rPr lang="en-US" sz="1200" baseline="0" dirty="0"/>
              <a:t>. </a:t>
            </a:r>
            <a:endParaRPr lang="en-US" dirty="0"/>
          </a:p>
        </p:txBody>
      </p:sp>
    </p:spTree>
    <p:extLst>
      <p:ext uri="{BB962C8B-B14F-4D97-AF65-F5344CB8AC3E}">
        <p14:creationId xmlns:p14="http://schemas.microsoft.com/office/powerpoint/2010/main" val="48205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D0443F65-1C06-4802-9B2A-7053602C9617}" type="slidenum">
              <a:rPr lang="en-US" smtClean="0"/>
              <a:pPr/>
              <a:t>5</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baseline="0" dirty="0"/>
              <a:t>Watch your time. I will!</a:t>
            </a:r>
          </a:p>
          <a:p>
            <a:r>
              <a:rPr lang="en-US" baseline="0" dirty="0"/>
              <a:t>Spread the questions around.</a:t>
            </a:r>
          </a:p>
          <a:p>
            <a:r>
              <a:rPr lang="en-US" baseline="0" dirty="0"/>
              <a:t>Assign the appropriate question answerer.</a:t>
            </a:r>
          </a:p>
        </p:txBody>
      </p:sp>
    </p:spTree>
    <p:extLst>
      <p:ext uri="{BB962C8B-B14F-4D97-AF65-F5344CB8AC3E}">
        <p14:creationId xmlns:p14="http://schemas.microsoft.com/office/powerpoint/2010/main" val="3484553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37CA16A4-3764-438F-B45B-70D3EF908180}" type="slidenum">
              <a:rPr lang="en-US" smtClean="0"/>
              <a:pPr/>
              <a:t>6</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dirty="0"/>
              <a:t>Determine the constraints:</a:t>
            </a:r>
          </a:p>
          <a:p>
            <a:pPr lvl="0">
              <a:buFontTx/>
              <a:buChar char="•"/>
            </a:pPr>
            <a:r>
              <a:rPr lang="en-US" dirty="0"/>
              <a:t> Audience</a:t>
            </a:r>
          </a:p>
          <a:p>
            <a:pPr lvl="1">
              <a:buFontTx/>
              <a:buNone/>
            </a:pPr>
            <a:r>
              <a:rPr lang="en-US" dirty="0"/>
              <a:t>Who are they?  What do they know? How do you want them to respond? How formal is it intended to be? </a:t>
            </a:r>
          </a:p>
          <a:p>
            <a:pPr lvl="1">
              <a:buFontTx/>
              <a:buNone/>
            </a:pPr>
            <a:r>
              <a:rPr lang="en-US" dirty="0"/>
              <a:t>For you, think of it as a knowledgeable computer scientist who doesn’t know your project, e.g., Vic Norman.</a:t>
            </a:r>
          </a:p>
          <a:p>
            <a:pPr lvl="0">
              <a:buFontTx/>
              <a:buChar char="•"/>
            </a:pPr>
            <a:r>
              <a:rPr lang="en-US" dirty="0"/>
              <a:t> Venue</a:t>
            </a:r>
          </a:p>
          <a:p>
            <a:pPr lvl="1">
              <a:buFontTx/>
              <a:buNone/>
            </a:pPr>
            <a:r>
              <a:rPr lang="en-US" dirty="0"/>
              <a:t>What equipment is there?  How large is the space/audience? </a:t>
            </a:r>
          </a:p>
          <a:p>
            <a:pPr lvl="1">
              <a:buFontTx/>
              <a:buNone/>
            </a:pPr>
            <a:r>
              <a:rPr lang="en-US" dirty="0"/>
              <a:t>For you, go scout out the room now.</a:t>
            </a:r>
          </a:p>
          <a:p>
            <a:pPr lvl="0">
              <a:buFontTx/>
              <a:buChar char="•"/>
            </a:pPr>
            <a:r>
              <a:rPr lang="en-US" dirty="0"/>
              <a:t> Time</a:t>
            </a:r>
          </a:p>
          <a:p>
            <a:pPr lvl="1">
              <a:buFontTx/>
              <a:buNone/>
            </a:pPr>
            <a:r>
              <a:rPr lang="en-US" dirty="0"/>
              <a:t>How much time do you have?  Should there be time for questions?</a:t>
            </a:r>
          </a:p>
          <a:p>
            <a:pPr lvl="1">
              <a:buFontTx/>
              <a:buNone/>
            </a:pPr>
            <a:r>
              <a:rPr lang="en-US" dirty="0"/>
              <a:t>Check the project 4 specification.</a:t>
            </a:r>
          </a:p>
          <a:p>
            <a:r>
              <a:rPr lang="en-US" dirty="0"/>
              <a:t>Establish a goal,</a:t>
            </a:r>
            <a:r>
              <a:rPr lang="en-US" baseline="0" dirty="0"/>
              <a:t> </a:t>
            </a:r>
            <a:r>
              <a:rPr lang="en-US" dirty="0"/>
              <a:t>e.g., </a:t>
            </a:r>
          </a:p>
          <a:p>
            <a:pPr marL="171450" indent="-171450">
              <a:buFont typeface="Arial" panose="020B0604020202020204" pitchFamily="34" charset="0"/>
              <a:buChar char="•"/>
            </a:pPr>
            <a:r>
              <a:rPr lang="en-US" dirty="0"/>
              <a:t>“my thesis is X – believe it”</a:t>
            </a:r>
          </a:p>
          <a:p>
            <a:pPr marL="171450" indent="-171450">
              <a:buFont typeface="Arial" panose="020B0604020202020204" pitchFamily="34" charset="0"/>
              <a:buChar char="•"/>
            </a:pPr>
            <a:r>
              <a:rPr lang="en-US" dirty="0"/>
              <a:t>“my system solves this problem in a unique way – buy it!”</a:t>
            </a:r>
          </a:p>
          <a:p>
            <a:pPr marL="171450" indent="-171450">
              <a:buFont typeface="Arial" panose="020B0604020202020204" pitchFamily="34" charset="0"/>
              <a:buChar char="•"/>
            </a:pPr>
            <a:r>
              <a:rPr lang="en-US" dirty="0"/>
              <a:t>“my proposal is great – fund it”</a:t>
            </a:r>
          </a:p>
          <a:p>
            <a:r>
              <a:rPr lang="en-US" dirty="0"/>
              <a:t>	</a:t>
            </a:r>
          </a:p>
        </p:txBody>
      </p:sp>
    </p:spTree>
    <p:extLst>
      <p:ext uri="{BB962C8B-B14F-4D97-AF65-F5344CB8AC3E}">
        <p14:creationId xmlns:p14="http://schemas.microsoft.com/office/powerpoint/2010/main" val="3011283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52F1B41-E805-4CAB-ADCB-B660D9CE68D9}" type="slidenum">
              <a:rPr lang="en-US" smtClean="0"/>
              <a:pPr/>
              <a:t>7</a:t>
            </a:fld>
            <a:endParaRPr lang="en-US"/>
          </a:p>
        </p:txBody>
      </p:sp>
      <p:sp>
        <p:nvSpPr>
          <p:cNvPr id="23555" name="Rectangle 2"/>
          <p:cNvSpPr>
            <a:spLocks noGrp="1" noRot="1" noChangeAspect="1" noChangeArrowheads="1" noTextEdit="1"/>
          </p:cNvSpPr>
          <p:nvPr>
            <p:ph type="sldImg"/>
          </p:nvPr>
        </p:nvSpPr>
        <p:spPr>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p:spPr>
        <p:txBody>
          <a:bodyPr/>
          <a:lstStyle/>
          <a:p>
            <a:r>
              <a:rPr lang="en-US" dirty="0"/>
              <a:t>Use prepared slides or web pages, this will save you precious time during a formal, timed presentation. </a:t>
            </a:r>
          </a:p>
          <a:p>
            <a:pPr marL="171450" lvl="0" indent="-171450">
              <a:buFont typeface="Arial" panose="020B0604020202020204" pitchFamily="34" charset="0"/>
              <a:buChar char="•"/>
            </a:pPr>
            <a:r>
              <a:rPr lang="en-US" dirty="0"/>
              <a:t>Opening slides</a:t>
            </a:r>
          </a:p>
          <a:p>
            <a:pPr marL="0" lvl="0" indent="0">
              <a:buFont typeface="Arial" panose="020B0604020202020204" pitchFamily="34" charset="0"/>
              <a:buNone/>
            </a:pPr>
            <a:r>
              <a:rPr lang="en-US" dirty="0"/>
              <a:t>	Include title of talk, your name(s) and affiliation(s)</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dirty="0"/>
              <a:t>	Start with your thesis (vision).</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dirty="0"/>
              <a:t>	A motivating example very early helps too.</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Start the demo.</a:t>
            </a:r>
          </a:p>
          <a:p>
            <a:pPr marL="171450" lvl="0" indent="-171450">
              <a:spcAft>
                <a:spcPct val="35000"/>
              </a:spcAft>
              <a:buFont typeface="Arial" panose="020B0604020202020204" pitchFamily="34" charset="0"/>
              <a:buChar char="•"/>
            </a:pPr>
            <a:r>
              <a:rPr lang="en-US" dirty="0"/>
              <a:t>Conclusion slide</a:t>
            </a:r>
          </a:p>
          <a:p>
            <a:pPr lvl="0">
              <a:spcAft>
                <a:spcPct val="35000"/>
              </a:spcAft>
            </a:pPr>
            <a:r>
              <a:rPr lang="en-US" baseline="0" dirty="0"/>
              <a:t>	S</a:t>
            </a:r>
            <a:r>
              <a:rPr lang="en-US" dirty="0"/>
              <a:t>ummarize the key points of your talk</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Prepare</a:t>
            </a:r>
            <a:r>
              <a:rPr lang="en-US" baseline="0" dirty="0"/>
              <a:t> three things (cf. D. Norman):</a:t>
            </a:r>
          </a:p>
          <a:p>
            <a:pPr marL="171450" indent="-171450">
              <a:buFont typeface="Arial" panose="020B0604020202020204" pitchFamily="34" charset="0"/>
              <a:buChar char="•"/>
            </a:pPr>
            <a:r>
              <a:rPr lang="en-US" baseline="0" dirty="0"/>
              <a:t>Personal notes</a:t>
            </a:r>
          </a:p>
          <a:p>
            <a:pPr marL="171450" indent="-171450">
              <a:buFont typeface="Arial" panose="020B0604020202020204" pitchFamily="34" charset="0"/>
              <a:buChar char="•"/>
            </a:pPr>
            <a:r>
              <a:rPr lang="en-US" baseline="0" dirty="0"/>
              <a:t>Illustrative slides</a:t>
            </a:r>
          </a:p>
          <a:p>
            <a:pPr marL="171450" indent="-171450">
              <a:buFont typeface="Arial" panose="020B0604020202020204" pitchFamily="34" charset="0"/>
              <a:buChar char="•"/>
            </a:pPr>
            <a:r>
              <a:rPr lang="en-US" baseline="0" dirty="0"/>
              <a:t>(handouts) A demo</a:t>
            </a:r>
            <a:endParaRPr lang="en-US" dirty="0"/>
          </a:p>
          <a:p>
            <a:pPr>
              <a:spcAft>
                <a:spcPct val="35000"/>
              </a:spcAft>
            </a:pPr>
            <a:r>
              <a:rPr lang="en-US" dirty="0"/>
              <a:t>Tell them what you’re going to tell them, tell them, then tell them what you told them.  Presenters are not listeners; listeners are not presenters.</a:t>
            </a:r>
          </a:p>
          <a:p>
            <a:pPr>
              <a:spcAft>
                <a:spcPct val="35000"/>
              </a:spcAft>
            </a:pPr>
            <a:r>
              <a:rPr lang="en-US" dirty="0"/>
              <a:t>Figure 2-3 minutes per slide.</a:t>
            </a:r>
          </a:p>
          <a:p>
            <a:pPr>
              <a:spcAft>
                <a:spcPct val="35000"/>
              </a:spcAft>
            </a:pPr>
            <a:endParaRPr lang="en-US" dirty="0"/>
          </a:p>
        </p:txBody>
      </p:sp>
    </p:spTree>
    <p:extLst>
      <p:ext uri="{BB962C8B-B14F-4D97-AF65-F5344CB8AC3E}">
        <p14:creationId xmlns:p14="http://schemas.microsoft.com/office/powerpoint/2010/main" val="1642798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8DEBFB35-33B0-4B54-B907-72E533E0D6DF}" type="slidenum">
              <a:rPr lang="en-US" smtClean="0"/>
              <a:pPr/>
              <a:t>8</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marL="171450" indent="-171450">
              <a:spcAft>
                <a:spcPct val="50000"/>
              </a:spcAft>
              <a:buFont typeface="Arial" panose="020B0604020202020204" pitchFamily="34" charset="0"/>
              <a:buChar char="•"/>
            </a:pPr>
            <a:r>
              <a:rPr lang="en-US" dirty="0"/>
              <a:t>Select an appropriate slide layout.</a:t>
            </a:r>
          </a:p>
          <a:p>
            <a:pPr>
              <a:spcAft>
                <a:spcPct val="50000"/>
              </a:spcAft>
            </a:pPr>
            <a:r>
              <a:rPr lang="en-US" dirty="0"/>
              <a:t>	don’t have too many points (&lt;6)</a:t>
            </a:r>
          </a:p>
          <a:p>
            <a:pPr>
              <a:spcAft>
                <a:spcPct val="50000"/>
              </a:spcAft>
            </a:pPr>
            <a:r>
              <a:rPr lang="en-US" dirty="0"/>
              <a:t>	choose a large enough font</a:t>
            </a:r>
          </a:p>
          <a:p>
            <a:pPr marL="171450" indent="-171450">
              <a:buFont typeface="Arial" panose="020B0604020202020204" pitchFamily="34" charset="0"/>
              <a:buChar char="•"/>
            </a:pPr>
            <a:r>
              <a:rPr lang="en-US" dirty="0"/>
              <a:t>Technology can get in the way, so watch what you do.  The “experts” are down on slideware because it can really screw things up.  In CS, it’s almost required for displaying code, models, etc.  </a:t>
            </a:r>
          </a:p>
          <a:p>
            <a:endParaRPr lang="en-US" dirty="0"/>
          </a:p>
          <a:p>
            <a:endParaRPr lang="en-US" dirty="0"/>
          </a:p>
        </p:txBody>
      </p:sp>
    </p:spTree>
    <p:extLst>
      <p:ext uri="{BB962C8B-B14F-4D97-AF65-F5344CB8AC3E}">
        <p14:creationId xmlns:p14="http://schemas.microsoft.com/office/powerpoint/2010/main" val="254098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image can be worth 1000 words,</a:t>
            </a:r>
            <a:r>
              <a:rPr lang="en-US" baseline="0" dirty="0"/>
              <a:t> and </a:t>
            </a:r>
            <a:r>
              <a:rPr lang="en-US" dirty="0"/>
              <a:t>PowerPoint is better at displaying</a:t>
            </a:r>
            <a:r>
              <a:rPr lang="en-US" baseline="0" dirty="0"/>
              <a:t> them than you are, so consider displaying an image on one slide and doing the talking yourself. After all, you are better at talking than PowerPoint is. Use diagrams to design and to communicate. Don’t just do them; use them productively.</a:t>
            </a:r>
          </a:p>
          <a:p>
            <a:r>
              <a:rPr lang="en-US" baseline="0" dirty="0"/>
              <a:t>See Al Gore’s use of </a:t>
            </a:r>
            <a:r>
              <a:rPr lang="en-US" baseline="0" dirty="0" err="1"/>
              <a:t>slideware</a:t>
            </a:r>
            <a:r>
              <a:rPr lang="en-US" baseline="0" dirty="0"/>
              <a:t> in </a:t>
            </a:r>
            <a:r>
              <a:rPr lang="en-US" i="1" baseline="0" dirty="0"/>
              <a:t>An Inconvenient Truth</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222817AA-62BA-478B-B101-3069CA4C4D08}" type="slidenum">
              <a:rPr lang="en-US" smtClean="0"/>
              <a:pPr>
                <a:defRPr/>
              </a:pPr>
              <a:t>9</a:t>
            </a:fld>
            <a:endParaRPr lang="en-US"/>
          </a:p>
        </p:txBody>
      </p:sp>
    </p:spTree>
    <p:extLst>
      <p:ext uri="{BB962C8B-B14F-4D97-AF65-F5344CB8AC3E}">
        <p14:creationId xmlns:p14="http://schemas.microsoft.com/office/powerpoint/2010/main" val="510655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hidden">
          <a:xfrm>
            <a:off x="0" y="0"/>
            <a:ext cx="3505200" cy="6858000"/>
          </a:xfrm>
          <a:prstGeom prst="rect">
            <a:avLst/>
          </a:prstGeom>
          <a:gradFill rotWithShape="1">
            <a:gsLst>
              <a:gs pos="0">
                <a:srgbClr val="C8C864">
                  <a:alpha val="50999"/>
                </a:srgbClr>
              </a:gs>
              <a:gs pos="100000">
                <a:srgbClr val="C8C864">
                  <a:gamma/>
                  <a:shade val="46275"/>
                  <a:invGamma/>
                  <a:alpha val="0"/>
                </a:srgbClr>
              </a:gs>
            </a:gsLst>
            <a:lin ang="0" scaled="1"/>
          </a:gradFill>
          <a:ln w="9525">
            <a:noFill/>
            <a:miter lim="800000"/>
            <a:headEnd/>
            <a:tailEnd/>
          </a:ln>
          <a:effectLst/>
        </p:spPr>
        <p:txBody>
          <a:bodyPr wrap="none" anchor="ctr"/>
          <a:lstStyle/>
          <a:p>
            <a:pPr algn="ctr" eaLnBrk="1" hangingPunct="1">
              <a:defRPr/>
            </a:pPr>
            <a:endParaRPr lang="en-US" sz="2400">
              <a:latin typeface="Times New Roman" pitchFamily="18" charset="0"/>
            </a:endParaRPr>
          </a:p>
        </p:txBody>
      </p:sp>
      <p:sp>
        <p:nvSpPr>
          <p:cNvPr id="5" name="Rectangle 3"/>
          <p:cNvSpPr>
            <a:spLocks noChangeArrowheads="1"/>
          </p:cNvSpPr>
          <p:nvPr/>
        </p:nvSpPr>
        <p:spPr bwMode="hidden">
          <a:xfrm>
            <a:off x="0" y="1690688"/>
            <a:ext cx="9144000" cy="2533650"/>
          </a:xfrm>
          <a:prstGeom prst="rect">
            <a:avLst/>
          </a:prstGeom>
          <a:gradFill rotWithShape="1">
            <a:gsLst>
              <a:gs pos="0">
                <a:srgbClr val="C8C864"/>
              </a:gs>
              <a:gs pos="100000">
                <a:srgbClr val="C8C864">
                  <a:gamma/>
                  <a:shade val="46275"/>
                  <a:invGamma/>
                  <a:alpha val="0"/>
                </a:srgbClr>
              </a:gs>
            </a:gsLst>
            <a:lin ang="0" scaled="1"/>
          </a:gradFill>
          <a:ln w="9525">
            <a:noFill/>
            <a:miter lim="800000"/>
            <a:headEnd/>
            <a:tailEnd/>
          </a:ln>
        </p:spPr>
        <p:txBody>
          <a:bodyPr/>
          <a:lstStyle/>
          <a:p>
            <a:pPr eaLnBrk="1" hangingPunct="1">
              <a:defRPr/>
            </a:pPr>
            <a:endParaRPr lang="en-US" sz="2400">
              <a:latin typeface="Times New Roman" pitchFamily="18" charset="0"/>
            </a:endParaRPr>
          </a:p>
        </p:txBody>
      </p:sp>
      <p:sp>
        <p:nvSpPr>
          <p:cNvPr id="46084" name="Rectangle 4"/>
          <p:cNvSpPr>
            <a:spLocks noGrp="1" noChangeArrowheads="1"/>
          </p:cNvSpPr>
          <p:nvPr>
            <p:ph type="ctrTitle"/>
          </p:nvPr>
        </p:nvSpPr>
        <p:spPr>
          <a:xfrm>
            <a:off x="2209800" y="1828800"/>
            <a:ext cx="6781800" cy="2209800"/>
          </a:xfrm>
        </p:spPr>
        <p:txBody>
          <a:bodyPr/>
          <a:lstStyle>
            <a:lvl1pPr>
              <a:defRPr sz="5000">
                <a:solidFill>
                  <a:srgbClr val="FFFFFF"/>
                </a:solidFill>
              </a:defRPr>
            </a:lvl1pPr>
          </a:lstStyle>
          <a:p>
            <a:r>
              <a:rPr lang="en-US"/>
              <a:t>Click to edit Master title style</a:t>
            </a:r>
          </a:p>
        </p:txBody>
      </p:sp>
      <p:sp>
        <p:nvSpPr>
          <p:cNvPr id="46085" name="Rectangle 5"/>
          <p:cNvSpPr>
            <a:spLocks noGrp="1" noChangeArrowheads="1"/>
          </p:cNvSpPr>
          <p:nvPr>
            <p:ph type="subTitle" idx="1"/>
          </p:nvPr>
        </p:nvSpPr>
        <p:spPr>
          <a:xfrm>
            <a:off x="2209800" y="4267200"/>
            <a:ext cx="6781800" cy="1752600"/>
          </a:xfrm>
        </p:spPr>
        <p:txBody>
          <a:bodyPr/>
          <a:lstStyle>
            <a:lvl1pPr marL="0" indent="0">
              <a:buFont typeface="Arial" charset="0"/>
              <a:buNone/>
              <a:defRPr sz="3400"/>
            </a:lvl1pPr>
          </a:lstStyle>
          <a:p>
            <a:r>
              <a:rPr lang="en-US"/>
              <a:t>Click to edit Master subtitle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1658710"/>
            <a:ext cx="1688193" cy="253229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AA9C9930-3B55-40C8-9C53-23E8C9EE00A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41710EAE-C790-44A2-B4B5-47DC2D8BC8B6}"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BFA852C0-FD27-4B48-9FCC-357D365145A7}"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pPr>
              <a:defRPr/>
            </a:pPr>
            <a:fld id="{71D18B89-F614-47EE-A30A-56E148B0020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sldNum" sz="quarter" idx="10"/>
          </p:nvPr>
        </p:nvSpPr>
        <p:spPr>
          <a:ln/>
        </p:spPr>
        <p:txBody>
          <a:bodyPr/>
          <a:lstStyle>
            <a:lvl1pPr>
              <a:defRPr/>
            </a:lvl1pPr>
          </a:lstStyle>
          <a:p>
            <a:pPr>
              <a:defRPr/>
            </a:pPr>
            <a:fld id="{9CA96DCD-081F-476A-89BF-B62C87FACF1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sldNum" sz="quarter" idx="10"/>
          </p:nvPr>
        </p:nvSpPr>
        <p:spPr>
          <a:ln/>
        </p:spPr>
        <p:txBody>
          <a:bodyPr/>
          <a:lstStyle>
            <a:lvl1pPr>
              <a:defRPr/>
            </a:lvl1pPr>
          </a:lstStyle>
          <a:p>
            <a:pPr>
              <a:defRPr/>
            </a:pPr>
            <a:fld id="{CD142FC5-DEA8-4EEC-B315-29D0EFA70F5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sldNum" sz="quarter" idx="10"/>
          </p:nvPr>
        </p:nvSpPr>
        <p:spPr>
          <a:ln/>
        </p:spPr>
        <p:txBody>
          <a:bodyPr/>
          <a:lstStyle>
            <a:lvl1pPr>
              <a:defRPr/>
            </a:lvl1pPr>
          </a:lstStyle>
          <a:p>
            <a:pPr>
              <a:defRPr/>
            </a:pPr>
            <a:fld id="{0A801F7C-CBC3-4405-8FC2-2C1B664DF1F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pPr>
              <a:defRPr/>
            </a:pPr>
            <a:fld id="{572B0051-B2C6-4916-994A-51BC06D73E4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1FA1A08D-5A05-4BFD-9745-FA5FB7A9E8D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D765AE6B-84D6-451C-90BC-589BD467B65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sldNum" sz="quarter" idx="4"/>
          </p:nvPr>
        </p:nvSpPr>
        <p:spPr bwMode="auto">
          <a:xfrm>
            <a:off x="7010400" y="0"/>
            <a:ext cx="21336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900">
                <a:latin typeface="Arial Unicode MS" pitchFamily="34" charset="-128"/>
              </a:defRPr>
            </a:lvl1pPr>
          </a:lstStyle>
          <a:p>
            <a:pPr>
              <a:defRPr/>
            </a:pPr>
            <a:fld id="{8A4AD91C-54A3-498C-A4B4-7BBD2AECF0B1}" type="slidenum">
              <a:rPr lang="en-US"/>
              <a:pPr>
                <a:defRPr/>
              </a:pPr>
              <a:t>‹#›</a:t>
            </a:fld>
            <a:endParaRPr lang="en-US"/>
          </a:p>
        </p:txBody>
      </p:sp>
      <p:sp>
        <p:nvSpPr>
          <p:cNvPr id="45059" name="Rectangle 3"/>
          <p:cNvSpPr>
            <a:spLocks noChangeArrowheads="1"/>
          </p:cNvSpPr>
          <p:nvPr/>
        </p:nvSpPr>
        <p:spPr bwMode="auto">
          <a:xfrm>
            <a:off x="0" y="0"/>
            <a:ext cx="9144000" cy="457200"/>
          </a:xfrm>
          <a:prstGeom prst="rect">
            <a:avLst/>
          </a:prstGeom>
          <a:gradFill rotWithShape="1">
            <a:gsLst>
              <a:gs pos="0">
                <a:srgbClr val="C8C864"/>
              </a:gs>
              <a:gs pos="100000">
                <a:srgbClr val="C8C864">
                  <a:gamma/>
                  <a:shade val="46275"/>
                  <a:invGamma/>
                  <a:alpha val="0"/>
                </a:srgbClr>
              </a:gs>
            </a:gsLst>
            <a:lin ang="0" scaled="1"/>
          </a:gradFill>
          <a:ln w="9525">
            <a:noFill/>
            <a:miter lim="800000"/>
            <a:headEnd/>
            <a:tailEnd/>
          </a:ln>
        </p:spPr>
        <p:txBody>
          <a:bodyPr/>
          <a:lstStyle/>
          <a:p>
            <a:pPr eaLnBrk="1" hangingPunct="1">
              <a:defRPr/>
            </a:pPr>
            <a:endParaRPr lang="en-US" sz="2400">
              <a:latin typeface="Times New Roman" pitchFamily="18" charset="0"/>
            </a:endParaRPr>
          </a:p>
        </p:txBody>
      </p:sp>
      <p:sp>
        <p:nvSpPr>
          <p:cNvPr id="1028" name="Rectangle 4"/>
          <p:cNvSpPr>
            <a:spLocks noGrp="1" noChangeArrowheads="1"/>
          </p:cNvSpPr>
          <p:nvPr>
            <p:ph type="title"/>
          </p:nvPr>
        </p:nvSpPr>
        <p:spPr bwMode="auto">
          <a:xfrm>
            <a:off x="457200" y="4572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9" name="Rectangle 5"/>
          <p:cNvSpPr>
            <a:spLocks noGrp="1" noChangeArrowheads="1"/>
          </p:cNvSpPr>
          <p:nvPr>
            <p:ph type="body" idx="1"/>
          </p:nvPr>
        </p:nvSpPr>
        <p:spPr bwMode="auto">
          <a:xfrm>
            <a:off x="457200" y="1600200"/>
            <a:ext cx="82296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063" name="Rectangle 7"/>
          <p:cNvSpPr>
            <a:spLocks noChangeArrowheads="1"/>
          </p:cNvSpPr>
          <p:nvPr/>
        </p:nvSpPr>
        <p:spPr bwMode="auto">
          <a:xfrm>
            <a:off x="7162800" y="6629400"/>
            <a:ext cx="1981200" cy="228600"/>
          </a:xfrm>
          <a:prstGeom prst="rect">
            <a:avLst/>
          </a:prstGeom>
          <a:noFill/>
          <a:ln w="9525">
            <a:noFill/>
            <a:miter lim="800000"/>
            <a:headEnd/>
            <a:tailEnd/>
          </a:ln>
          <a:effectLst/>
        </p:spPr>
        <p:txBody>
          <a:bodyPr/>
          <a:lstStyle/>
          <a:p>
            <a:pPr algn="r">
              <a:defRPr/>
            </a:pPr>
            <a:r>
              <a:rPr lang="en-US" sz="900" dirty="0">
                <a:latin typeface="Arial Unicode MS" pitchFamily="34" charset="-128"/>
              </a:rPr>
              <a:t>© Keith VanderLinden, 2015/2023</a:t>
            </a:r>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76200"/>
            <a:ext cx="431800" cy="647700"/>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emf"/><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wmf"/><Relationship Id="rId11" Type="http://schemas.openxmlformats.org/officeDocument/2006/relationships/image" Target="../media/image18.png"/><Relationship Id="rId5" Type="http://schemas.openxmlformats.org/officeDocument/2006/relationships/image" Target="../media/image12.gif"/><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wmf"/><Relationship Id="rId9" Type="http://schemas.openxmlformats.org/officeDocument/2006/relationships/image" Target="../media/image16.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1828800"/>
            <a:ext cx="7086600" cy="2209800"/>
          </a:xfrm>
        </p:spPr>
        <p:txBody>
          <a:bodyPr/>
          <a:lstStyle/>
          <a:p>
            <a:r>
              <a:rPr lang="en-US" dirty="0">
                <a:solidFill>
                  <a:schemeClr val="tx1"/>
                </a:solidFill>
              </a:rPr>
              <a:t>Technical Presentations</a:t>
            </a:r>
          </a:p>
        </p:txBody>
      </p:sp>
      <p:sp>
        <p:nvSpPr>
          <p:cNvPr id="3" name="Subtitle 2"/>
          <p:cNvSpPr>
            <a:spLocks noGrp="1"/>
          </p:cNvSpPr>
          <p:nvPr>
            <p:ph type="subTitle" idx="1"/>
          </p:nvPr>
        </p:nvSpPr>
        <p:spPr>
          <a:xfrm>
            <a:off x="2057400" y="4267200"/>
            <a:ext cx="6934200" cy="1752600"/>
          </a:xfrm>
        </p:spPr>
        <p:txBody>
          <a:bodyPr/>
          <a:lstStyle/>
          <a:p>
            <a:r>
              <a:rPr lang="en-US" dirty="0"/>
              <a:t>Keith VanderLinden</a:t>
            </a:r>
          </a:p>
          <a:p>
            <a:r>
              <a:rPr lang="en-US" dirty="0"/>
              <a:t>Calvin University</a:t>
            </a:r>
          </a:p>
        </p:txBody>
      </p:sp>
    </p:spTree>
    <p:extLst>
      <p:ext uri="{BB962C8B-B14F-4D97-AF65-F5344CB8AC3E}">
        <p14:creationId xmlns:p14="http://schemas.microsoft.com/office/powerpoint/2010/main" val="3349721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noFill/>
        </p:spPr>
        <p:txBody>
          <a:bodyPr/>
          <a:lstStyle/>
          <a:p>
            <a:fld id="{5D91B601-13E0-4AF1-802D-78FA66C38862}" type="slidenum">
              <a:rPr lang="en-US" smtClean="0"/>
              <a:pPr/>
              <a:t>10</a:t>
            </a:fld>
            <a:endParaRPr lang="en-US"/>
          </a:p>
        </p:txBody>
      </p:sp>
      <p:sp>
        <p:nvSpPr>
          <p:cNvPr id="9219" name="Rectangle 4"/>
          <p:cNvSpPr>
            <a:spLocks noChangeArrowheads="1"/>
          </p:cNvSpPr>
          <p:nvPr/>
        </p:nvSpPr>
        <p:spPr bwMode="auto">
          <a:xfrm>
            <a:off x="838200" y="4038600"/>
            <a:ext cx="7239000" cy="9144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9220" name="Rectangle 2"/>
          <p:cNvSpPr>
            <a:spLocks noGrp="1" noChangeArrowheads="1"/>
          </p:cNvSpPr>
          <p:nvPr>
            <p:ph type="title"/>
          </p:nvPr>
        </p:nvSpPr>
        <p:spPr/>
        <p:txBody>
          <a:bodyPr/>
          <a:lstStyle/>
          <a:p>
            <a:pPr eaLnBrk="1" hangingPunct="1"/>
            <a:r>
              <a:rPr lang="en-US"/>
              <a:t>Bad Fonts</a:t>
            </a:r>
          </a:p>
        </p:txBody>
      </p:sp>
      <p:sp>
        <p:nvSpPr>
          <p:cNvPr id="9221" name="Rectangle 3"/>
          <p:cNvSpPr>
            <a:spLocks noGrp="1" noChangeArrowheads="1"/>
          </p:cNvSpPr>
          <p:nvPr>
            <p:ph type="body" idx="1"/>
          </p:nvPr>
        </p:nvSpPr>
        <p:spPr>
          <a:xfrm>
            <a:off x="457200" y="1600200"/>
            <a:ext cx="7924800" cy="4724400"/>
          </a:xfrm>
        </p:spPr>
        <p:txBody>
          <a:bodyPr/>
          <a:lstStyle/>
          <a:p>
            <a:pPr eaLnBrk="1" hangingPunct="1">
              <a:lnSpc>
                <a:spcPct val="80000"/>
              </a:lnSpc>
            </a:pPr>
            <a:r>
              <a:rPr lang="en-US" sz="2800">
                <a:latin typeface="Curlz MT" pitchFamily="82" charset="0"/>
              </a:rPr>
              <a:t>No one can see the brilliance of your points if your font is poorly chosen.</a:t>
            </a:r>
          </a:p>
          <a:p>
            <a:pPr eaLnBrk="1" hangingPunct="1">
              <a:lnSpc>
                <a:spcPct val="80000"/>
              </a:lnSpc>
            </a:pPr>
            <a:endParaRPr lang="en-US" sz="2800">
              <a:latin typeface="Curlz MT" pitchFamily="82" charset="0"/>
            </a:endParaRPr>
          </a:p>
          <a:p>
            <a:pPr eaLnBrk="1" hangingPunct="1">
              <a:lnSpc>
                <a:spcPct val="80000"/>
              </a:lnSpc>
            </a:pPr>
            <a:r>
              <a:rPr lang="en-US" sz="2800">
                <a:solidFill>
                  <a:srgbClr val="FFFF66"/>
                </a:solidFill>
              </a:rPr>
              <a:t>The wrong color</a:t>
            </a:r>
          </a:p>
          <a:p>
            <a:pPr eaLnBrk="1" hangingPunct="1">
              <a:lnSpc>
                <a:spcPct val="80000"/>
              </a:lnSpc>
            </a:pPr>
            <a:endParaRPr lang="en-US" sz="2800">
              <a:solidFill>
                <a:srgbClr val="FFFF66"/>
              </a:solidFill>
            </a:endParaRPr>
          </a:p>
          <a:p>
            <a:pPr eaLnBrk="1" hangingPunct="1">
              <a:lnSpc>
                <a:spcPct val="80000"/>
              </a:lnSpc>
            </a:pPr>
            <a:r>
              <a:rPr lang="en-US" sz="1200"/>
              <a:t>Or too small</a:t>
            </a:r>
          </a:p>
          <a:p>
            <a:pPr eaLnBrk="1" hangingPunct="1">
              <a:lnSpc>
                <a:spcPct val="80000"/>
              </a:lnSpc>
            </a:pPr>
            <a:endParaRPr lang="en-US" sz="1200"/>
          </a:p>
          <a:p>
            <a:pPr eaLnBrk="1" hangingPunct="1">
              <a:lnSpc>
                <a:spcPct val="80000"/>
              </a:lnSpc>
            </a:pPr>
            <a:r>
              <a:rPr lang="en-US" sz="3600">
                <a:solidFill>
                  <a:srgbClr val="FF0000"/>
                </a:solidFill>
              </a:rPr>
              <a:t>Red next to green is a common problem for the colorblind.</a:t>
            </a:r>
          </a:p>
          <a:p>
            <a:pPr eaLnBrk="1" hangingPunct="1">
              <a:lnSpc>
                <a:spcPct val="80000"/>
              </a:lnSpc>
            </a:pPr>
            <a:endParaRPr lang="en-US" sz="2400">
              <a:solidFill>
                <a:srgbClr val="FF0000"/>
              </a:solidFill>
            </a:endParaRPr>
          </a:p>
          <a:p>
            <a:pPr eaLnBrk="1" hangingPunct="1">
              <a:lnSpc>
                <a:spcPct val="80000"/>
              </a:lnSpc>
            </a:pPr>
            <a:r>
              <a:rPr lang="en-US" sz="3600">
                <a:solidFill>
                  <a:srgbClr val="0000FF"/>
                </a:solidFill>
              </a:rPr>
              <a:t>People can’t read blue very well</a:t>
            </a:r>
          </a:p>
          <a:p>
            <a:pPr eaLnBrk="1" hangingPunct="1">
              <a:lnSpc>
                <a:spcPct val="80000"/>
              </a:lnSpc>
            </a:pPr>
            <a:endParaRPr lang="en-US" sz="3600">
              <a:solidFill>
                <a:srgbClr val="0000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0"/>
          </p:nvPr>
        </p:nvSpPr>
        <p:spPr>
          <a:noFill/>
        </p:spPr>
        <p:txBody>
          <a:bodyPr/>
          <a:lstStyle/>
          <a:p>
            <a:fld id="{AD14EED3-DF5F-44B5-AAB1-16148BD8610E}" type="slidenum">
              <a:rPr lang="en-US" smtClean="0"/>
              <a:pPr/>
              <a:t>11</a:t>
            </a:fld>
            <a:endParaRPr lang="en-US"/>
          </a:p>
        </p:txBody>
      </p:sp>
      <p:sp>
        <p:nvSpPr>
          <p:cNvPr id="10243" name="Rectangle 4"/>
          <p:cNvSpPr>
            <a:spLocks noGrp="1" noChangeArrowheads="1"/>
          </p:cNvSpPr>
          <p:nvPr>
            <p:ph type="body" idx="1"/>
          </p:nvPr>
        </p:nvSpPr>
        <p:spPr>
          <a:xfrm>
            <a:off x="457200" y="1600200"/>
            <a:ext cx="7924800" cy="4724400"/>
          </a:xfrm>
        </p:spPr>
        <p:txBody>
          <a:bodyPr/>
          <a:lstStyle/>
          <a:p>
            <a:pPr marL="0" indent="0" eaLnBrk="1" hangingPunct="1">
              <a:lnSpc>
                <a:spcPct val="90000"/>
              </a:lnSpc>
              <a:buNone/>
            </a:pPr>
            <a:r>
              <a:rPr lang="en-US" dirty="0"/>
              <a:t>Putting up a slide with too many words of plain text is dangerous.  You will be sorely tempted to read it, and even if you don’t, your audience will, ignoring whatever you do no matter how crazy it is.  In general, text books are for this sort of thing, not formal presentations (although there are exceptions).  Better to stick to bulleted, incisive notes which you explain more fully.</a:t>
            </a:r>
          </a:p>
        </p:txBody>
      </p:sp>
      <p:sp>
        <p:nvSpPr>
          <p:cNvPr id="10244" name="Rectangle 3"/>
          <p:cNvSpPr>
            <a:spLocks noGrp="1" noChangeArrowheads="1"/>
          </p:cNvSpPr>
          <p:nvPr>
            <p:ph type="title"/>
          </p:nvPr>
        </p:nvSpPr>
        <p:spPr/>
        <p:txBody>
          <a:bodyPr/>
          <a:lstStyle/>
          <a:p>
            <a:pPr eaLnBrk="1" hangingPunct="1"/>
            <a:r>
              <a:rPr lang="en-US" dirty="0"/>
              <a:t>Too much text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0"/>
          </p:nvPr>
        </p:nvSpPr>
        <p:spPr>
          <a:noFill/>
        </p:spPr>
        <p:txBody>
          <a:bodyPr/>
          <a:lstStyle/>
          <a:p>
            <a:fld id="{DB8F8D36-0F3A-4950-8A64-FE3B22937C4F}" type="slidenum">
              <a:rPr lang="en-US" smtClean="0"/>
              <a:pPr/>
              <a:t>12</a:t>
            </a:fld>
            <a:endParaRPr lang="en-US"/>
          </a:p>
        </p:txBody>
      </p:sp>
      <p:sp>
        <p:nvSpPr>
          <p:cNvPr id="11267" name="Rectangle 2"/>
          <p:cNvSpPr>
            <a:spLocks noGrp="1" noChangeArrowheads="1"/>
          </p:cNvSpPr>
          <p:nvPr>
            <p:ph type="body" idx="1"/>
          </p:nvPr>
        </p:nvSpPr>
        <p:spPr>
          <a:xfrm>
            <a:off x="457200" y="1600200"/>
            <a:ext cx="8305800" cy="5257800"/>
          </a:xfrm>
        </p:spPr>
        <p:txBody>
          <a:bodyPr/>
          <a:lstStyle/>
          <a:p>
            <a:pPr eaLnBrk="1" hangingPunct="1">
              <a:lnSpc>
                <a:spcPct val="90000"/>
              </a:lnSpc>
            </a:pPr>
            <a:r>
              <a:rPr lang="en-US" sz="2800"/>
              <a:t>Some people just have too many good ideas:</a:t>
            </a:r>
          </a:p>
          <a:p>
            <a:pPr lvl="1" eaLnBrk="1" hangingPunct="1">
              <a:lnSpc>
                <a:spcPct val="90000"/>
              </a:lnSpc>
            </a:pPr>
            <a:r>
              <a:rPr lang="en-US" sz="2400"/>
              <a:t>Here’s one.</a:t>
            </a:r>
          </a:p>
          <a:p>
            <a:pPr lvl="1" eaLnBrk="1" hangingPunct="1">
              <a:lnSpc>
                <a:spcPct val="90000"/>
              </a:lnSpc>
            </a:pPr>
            <a:r>
              <a:rPr lang="en-US" sz="2400"/>
              <a:t>Here’s another.</a:t>
            </a:r>
          </a:p>
          <a:p>
            <a:pPr lvl="1" eaLnBrk="1" hangingPunct="1">
              <a:lnSpc>
                <a:spcPct val="90000"/>
              </a:lnSpc>
            </a:pPr>
            <a:r>
              <a:rPr lang="en-US" sz="2400"/>
              <a:t>Here’s a third.</a:t>
            </a:r>
          </a:p>
          <a:p>
            <a:pPr lvl="1" eaLnBrk="1" hangingPunct="1">
              <a:lnSpc>
                <a:spcPct val="90000"/>
              </a:lnSpc>
            </a:pPr>
            <a:r>
              <a:rPr lang="en-US" sz="2400"/>
              <a:t>I’m so smart, I can keep coming up with these all day.</a:t>
            </a:r>
          </a:p>
          <a:p>
            <a:pPr lvl="1" eaLnBrk="1" hangingPunct="1">
              <a:lnSpc>
                <a:spcPct val="90000"/>
              </a:lnSpc>
            </a:pPr>
            <a:r>
              <a:rPr lang="en-US" sz="2400"/>
              <a:t>This one is kind of like an earlier one.</a:t>
            </a:r>
          </a:p>
          <a:p>
            <a:pPr lvl="1" eaLnBrk="1" hangingPunct="1">
              <a:lnSpc>
                <a:spcPct val="90000"/>
              </a:lnSpc>
            </a:pPr>
            <a:r>
              <a:rPr lang="en-US" sz="2400"/>
              <a:t>This one is too, but is sort of different.</a:t>
            </a:r>
          </a:p>
          <a:p>
            <a:pPr lvl="1" eaLnBrk="1" hangingPunct="1">
              <a:lnSpc>
                <a:spcPct val="90000"/>
              </a:lnSpc>
            </a:pPr>
            <a:r>
              <a:rPr lang="en-US" sz="2400"/>
              <a:t>This one isn’t related at all, but I thought I’d mention it.</a:t>
            </a:r>
          </a:p>
          <a:p>
            <a:pPr lvl="1" eaLnBrk="1" hangingPunct="1">
              <a:lnSpc>
                <a:spcPct val="90000"/>
              </a:lnSpc>
            </a:pPr>
            <a:r>
              <a:rPr lang="en-US" sz="2400"/>
              <a:t>Now this is starting to get tiring.</a:t>
            </a:r>
          </a:p>
          <a:p>
            <a:pPr lvl="1" eaLnBrk="1" hangingPunct="1">
              <a:lnSpc>
                <a:spcPct val="90000"/>
              </a:lnSpc>
            </a:pPr>
            <a:r>
              <a:rPr lang="en-US" sz="2400"/>
              <a:t>No one will get this far probably.</a:t>
            </a:r>
          </a:p>
          <a:p>
            <a:pPr lvl="1" eaLnBrk="1" hangingPunct="1">
              <a:lnSpc>
                <a:spcPct val="90000"/>
              </a:lnSpc>
            </a:pPr>
            <a:r>
              <a:rPr lang="en-US" sz="2400"/>
              <a:t>You’ll run out of time by now.</a:t>
            </a:r>
          </a:p>
          <a:p>
            <a:pPr lvl="1" eaLnBrk="1" hangingPunct="1">
              <a:lnSpc>
                <a:spcPct val="90000"/>
              </a:lnSpc>
            </a:pPr>
            <a:r>
              <a:rPr lang="en-US" sz="2400"/>
              <a:t>This is for those that start reading from the bottom.</a:t>
            </a:r>
          </a:p>
        </p:txBody>
      </p:sp>
      <p:sp>
        <p:nvSpPr>
          <p:cNvPr id="11268" name="Rectangle 3"/>
          <p:cNvSpPr>
            <a:spLocks noGrp="1" noChangeArrowheads="1"/>
          </p:cNvSpPr>
          <p:nvPr>
            <p:ph type="title"/>
          </p:nvPr>
        </p:nvSpPr>
        <p:spPr/>
        <p:txBody>
          <a:bodyPr/>
          <a:lstStyle/>
          <a:p>
            <a:pPr eaLnBrk="1" hangingPunct="1"/>
            <a:r>
              <a:rPr lang="en-US"/>
              <a:t>Too many points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0"/>
          </p:nvPr>
        </p:nvSpPr>
        <p:spPr>
          <a:noFill/>
        </p:spPr>
        <p:txBody>
          <a:bodyPr/>
          <a:lstStyle/>
          <a:p>
            <a:fld id="{517EA18F-4B80-4BC2-8165-D6F105E93D60}" type="slidenum">
              <a:rPr lang="en-US" smtClean="0"/>
              <a:pPr/>
              <a:t>13</a:t>
            </a:fld>
            <a:endParaRPr lang="en-US"/>
          </a:p>
        </p:txBody>
      </p:sp>
      <p:pic>
        <p:nvPicPr>
          <p:cNvPr id="12291" name="Picture 1028"/>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12292" name="Rectangle 1026"/>
          <p:cNvSpPr>
            <a:spLocks noGrp="1" noChangeArrowheads="1"/>
          </p:cNvSpPr>
          <p:nvPr>
            <p:ph type="title"/>
          </p:nvPr>
        </p:nvSpPr>
        <p:spPr>
          <a:xfrm>
            <a:off x="685800" y="304800"/>
            <a:ext cx="7772400" cy="1143000"/>
          </a:xfrm>
        </p:spPr>
        <p:txBody>
          <a:bodyPr/>
          <a:lstStyle/>
          <a:p>
            <a:pPr eaLnBrk="1" hangingPunct="1"/>
            <a:r>
              <a:rPr lang="en-US">
                <a:solidFill>
                  <a:schemeClr val="bg2"/>
                </a:solidFill>
              </a:rPr>
              <a:t>A Distracting Slide</a:t>
            </a:r>
            <a:endParaRPr lang="en-US"/>
          </a:p>
        </p:txBody>
      </p:sp>
      <p:sp>
        <p:nvSpPr>
          <p:cNvPr id="12293" name="Rectangle 1027"/>
          <p:cNvSpPr>
            <a:spLocks noGrp="1" noChangeArrowheads="1"/>
          </p:cNvSpPr>
          <p:nvPr>
            <p:ph type="body" idx="1"/>
          </p:nvPr>
        </p:nvSpPr>
        <p:spPr>
          <a:xfrm>
            <a:off x="685800" y="2362200"/>
            <a:ext cx="7772400" cy="4114800"/>
          </a:xfrm>
        </p:spPr>
        <p:txBody>
          <a:bodyPr/>
          <a:lstStyle/>
          <a:p>
            <a:pPr eaLnBrk="1" hangingPunct="1"/>
            <a:r>
              <a:rPr lang="en-US">
                <a:solidFill>
                  <a:schemeClr val="bg2"/>
                </a:solidFill>
              </a:rPr>
              <a:t>It doesn’t matter what I say here,              you won’t see it...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horzBrick">
          <a:fgClr>
            <a:schemeClr val="accent1"/>
          </a:fgClr>
          <a:bgClr>
            <a:schemeClr val="bg1"/>
          </a:bgClr>
        </a:pattFill>
        <a:effectLst/>
      </p:bgPr>
    </p:bg>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noFill/>
        </p:spPr>
        <p:txBody>
          <a:bodyPr/>
          <a:lstStyle/>
          <a:p>
            <a:fld id="{74A71E32-0420-4952-9D8A-BC02FDEFA82F}" type="slidenum">
              <a:rPr lang="en-US" smtClean="0"/>
              <a:pPr/>
              <a:t>14</a:t>
            </a:fld>
            <a:endParaRPr lang="en-US"/>
          </a:p>
        </p:txBody>
      </p:sp>
      <p:sp>
        <p:nvSpPr>
          <p:cNvPr id="60419" name="Rectangle 3"/>
          <p:cNvSpPr>
            <a:spLocks noGrp="1" noChangeArrowheads="1"/>
          </p:cNvSpPr>
          <p:nvPr>
            <p:ph type="title"/>
          </p:nvPr>
        </p:nvSpPr>
        <p:spPr/>
        <p:txBody>
          <a:bodyPr/>
          <a:lstStyle/>
          <a:p>
            <a:pPr eaLnBrk="1" hangingPunct="1"/>
            <a:r>
              <a:rPr lang="en-US"/>
              <a:t>Silly Effects</a:t>
            </a:r>
          </a:p>
        </p:txBody>
      </p:sp>
      <p:sp>
        <p:nvSpPr>
          <p:cNvPr id="60421" name="Rectangle 5"/>
          <p:cNvSpPr>
            <a:spLocks noGrp="1" noChangeArrowheads="1"/>
          </p:cNvSpPr>
          <p:nvPr>
            <p:ph type="body" idx="1"/>
          </p:nvPr>
        </p:nvSpPr>
        <p:spPr>
          <a:noFill/>
        </p:spPr>
        <p:txBody>
          <a:bodyPr/>
          <a:lstStyle/>
          <a:p>
            <a:pPr eaLnBrk="1" hangingPunct="1"/>
            <a:r>
              <a:rPr lang="en-US" dirty="0"/>
              <a:t>Unrelated nonsense will detract from your fundamental purpose!</a:t>
            </a:r>
          </a:p>
          <a:p>
            <a:pPr eaLnBrk="1" hangingPunct="1"/>
            <a:r>
              <a:rPr lang="en-US" dirty="0"/>
              <a:t>Presentation tools make these easy; resist the urge to use them.</a:t>
            </a:r>
          </a:p>
        </p:txBody>
      </p:sp>
      <p:sp>
        <p:nvSpPr>
          <p:cNvPr id="13317" name="Text Box 9"/>
          <p:cNvSpPr txBox="1">
            <a:spLocks noChangeArrowheads="1"/>
          </p:cNvSpPr>
          <p:nvPr/>
        </p:nvSpPr>
        <p:spPr bwMode="auto">
          <a:xfrm>
            <a:off x="6804025" y="6477000"/>
            <a:ext cx="2349500" cy="228600"/>
          </a:xfrm>
          <a:prstGeom prst="rect">
            <a:avLst/>
          </a:prstGeom>
          <a:noFill/>
          <a:ln w="9525">
            <a:noFill/>
            <a:miter lim="800000"/>
            <a:headEnd/>
            <a:tailEnd/>
          </a:ln>
        </p:spPr>
        <p:txBody>
          <a:bodyPr wrap="none">
            <a:spAutoFit/>
          </a:bodyPr>
          <a:lstStyle/>
          <a:p>
            <a:pPr algn="r"/>
            <a:r>
              <a:rPr lang="en-US" sz="900" dirty="0">
                <a:latin typeface="Times New Roman" pitchFamily="18" charset="0"/>
              </a:rPr>
              <a:t>effects by Christian VanderLinden, June, 2006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0421">
                                            <p:txEl>
                                              <p:pRg st="0" end="0"/>
                                            </p:txEl>
                                          </p:spTgt>
                                        </p:tgtEl>
                                        <p:attrNameLst>
                                          <p:attrName>style.visibility</p:attrName>
                                        </p:attrNameLst>
                                      </p:cBhvr>
                                      <p:to>
                                        <p:strVal val="visible"/>
                                      </p:to>
                                    </p:set>
                                    <p:anim calcmode="discrete" valueType="clr">
                                      <p:cBhvr override="childStyle">
                                        <p:cTn id="7" dur="80"/>
                                        <p:tgtEl>
                                          <p:spTgt spid="6042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042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0421">
                                            <p:txEl>
                                              <p:pRg st="0" end="0"/>
                                            </p:txEl>
                                          </p:spTgt>
                                        </p:tgtEl>
                                        <p:attrNameLst>
                                          <p:attrName>fill.type</p:attrName>
                                        </p:attrNameLst>
                                      </p:cBhvr>
                                      <p:to>
                                        <p:strVal val="solid"/>
                                      </p:to>
                                    </p:se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childTnLst>
                    </p:cTn>
                  </p:par>
                  <p:par>
                    <p:cTn id="10" fill="hold">
                      <p:stCondLst>
                        <p:cond delay="indefinite"/>
                      </p:stCondLst>
                      <p:childTnLst>
                        <p:par>
                          <p:cTn id="11" fill="hold">
                            <p:stCondLst>
                              <p:cond delay="0"/>
                            </p:stCondLst>
                            <p:childTnLst>
                              <p:par>
                                <p:cTn id="12" presetID="15" presetClass="entr" presetSubtype="0" fill="hold" grpId="0" nodeType="clickEffect">
                                  <p:stCondLst>
                                    <p:cond delay="0"/>
                                  </p:stCondLst>
                                  <p:childTnLst>
                                    <p:set>
                                      <p:cBhvr>
                                        <p:cTn id="13" dur="1" fill="hold">
                                          <p:stCondLst>
                                            <p:cond delay="0"/>
                                          </p:stCondLst>
                                        </p:cTn>
                                        <p:tgtEl>
                                          <p:spTgt spid="60421">
                                            <p:txEl>
                                              <p:pRg st="1" end="1"/>
                                            </p:txEl>
                                          </p:spTgt>
                                        </p:tgtEl>
                                        <p:attrNameLst>
                                          <p:attrName>style.visibility</p:attrName>
                                        </p:attrNameLst>
                                      </p:cBhvr>
                                      <p:to>
                                        <p:strVal val="visible"/>
                                      </p:to>
                                    </p:set>
                                    <p:anim calcmode="lin" valueType="num">
                                      <p:cBhvr>
                                        <p:cTn id="14" dur="1000" fill="hold"/>
                                        <p:tgtEl>
                                          <p:spTgt spid="60421">
                                            <p:txEl>
                                              <p:pRg st="1" end="1"/>
                                            </p:txEl>
                                          </p:spTgt>
                                        </p:tgtEl>
                                        <p:attrNameLst>
                                          <p:attrName>ppt_w</p:attrName>
                                        </p:attrNameLst>
                                      </p:cBhvr>
                                      <p:tavLst>
                                        <p:tav tm="0">
                                          <p:val>
                                            <p:fltVal val="0"/>
                                          </p:val>
                                        </p:tav>
                                        <p:tav tm="100000">
                                          <p:val>
                                            <p:strVal val="#ppt_w"/>
                                          </p:val>
                                        </p:tav>
                                      </p:tavLst>
                                    </p:anim>
                                    <p:anim calcmode="lin" valueType="num">
                                      <p:cBhvr>
                                        <p:cTn id="15" dur="1000" fill="hold"/>
                                        <p:tgtEl>
                                          <p:spTgt spid="60421">
                                            <p:txEl>
                                              <p:pRg st="1" end="1"/>
                                            </p:txEl>
                                          </p:spTgt>
                                        </p:tgtEl>
                                        <p:attrNameLst>
                                          <p:attrName>ppt_h</p:attrName>
                                        </p:attrNameLst>
                                      </p:cBhvr>
                                      <p:tavLst>
                                        <p:tav tm="0">
                                          <p:val>
                                            <p:fltVal val="0"/>
                                          </p:val>
                                        </p:tav>
                                        <p:tav tm="100000">
                                          <p:val>
                                            <p:strVal val="#ppt_h"/>
                                          </p:val>
                                        </p:tav>
                                      </p:tavLst>
                                    </p:anim>
                                    <p:anim calcmode="lin" valueType="num">
                                      <p:cBhvr>
                                        <p:cTn id="16" dur="1000" fill="hold"/>
                                        <p:tgtEl>
                                          <p:spTgt spid="60421">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0421">
                                            <p:txEl>
                                              <p:pRg st="1" end="1"/>
                                            </p:txEl>
                                          </p:spTgt>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12"/>
                                            </p:cond>
                                          </p:stCondLst>
                                          <p:endCondLst>
                                            <p:cond evt="onStopAudio" delay="0">
                                              <p:tgtEl>
                                                <p:sldTgt/>
                                              </p:tgtEl>
                                            </p:cond>
                                          </p:endCondLst>
                                        </p:cTn>
                                        <p:tgtEl>
                                          <p:sndTgt r:embed="rId3" name="LASER.WAV"/>
                                        </p:tgtEl>
                                      </p:cMediaNode>
                                    </p:audio>
                                  </p:subTnLst>
                                </p:cTn>
                              </p:par>
                            </p:childTnLst>
                          </p:cTn>
                        </p:par>
                      </p:childTnLst>
                    </p:cTn>
                  </p:par>
                  <p:par>
                    <p:cTn id="18" fill="hold">
                      <p:stCondLst>
                        <p:cond delay="indefinite"/>
                      </p:stCondLst>
                      <p:childTnLst>
                        <p:par>
                          <p:cTn id="19" fill="hold">
                            <p:stCondLst>
                              <p:cond delay="0"/>
                            </p:stCondLst>
                            <p:childTnLst>
                              <p:par>
                                <p:cTn id="20" presetID="8" presetClass="emph" presetSubtype="0" fill="hold" grpId="0" nodeType="clickEffect">
                                  <p:stCondLst>
                                    <p:cond delay="0"/>
                                  </p:stCondLst>
                                  <p:childTnLst>
                                    <p:animRot by="21600000">
                                      <p:cBhvr>
                                        <p:cTn id="21" dur="1000" fill="hold"/>
                                        <p:tgtEl>
                                          <p:spTgt spid="60419"/>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iterate type="lt">
                                    <p:tmPct val="0"/>
                                  </p:iterate>
                                  <p:childTnLst>
                                    <p:animMotion origin="layout" path="M -4.44444E-6 3.95548E-6 L -0.00468 0.00208 L -0.22552 0.44934 L -0.40468 0.46788 L -4.44444E-6 3.95548E-6 Z " pathEditMode="relative" rAng="0" ptsTypes="AAAAA">
                                      <p:cBhvr>
                                        <p:cTn id="25" dur="2000" fill="hold"/>
                                        <p:tgtEl>
                                          <p:spTgt spid="60421">
                                            <p:txEl>
                                              <p:pRg st="0" end="0"/>
                                            </p:txEl>
                                          </p:spTgt>
                                        </p:tgtEl>
                                        <p:attrNameLst>
                                          <p:attrName>ppt_x</p:attrName>
                                          <p:attrName>ppt_y</p:attrName>
                                        </p:attrNameLst>
                                      </p:cBhvr>
                                      <p:rCtr x="-20200" y="23400"/>
                                    </p:animMotion>
                                  </p:childTnLst>
                                </p:cTn>
                              </p:par>
                              <p:par>
                                <p:cTn id="26" presetID="0" presetClass="path" presetSubtype="0" accel="50000" decel="50000" fill="hold" grpId="1" nodeType="withEffect">
                                  <p:stCondLst>
                                    <p:cond delay="0"/>
                                  </p:stCondLst>
                                  <p:childTnLst>
                                    <p:animMotion origin="layout" path="M 2.77778E-7 -0.00046 L 0.42049 -0.41224 L 0.26007 -0.41526 L 0.00191 -0.00835 L 2.77778E-7 -0.00046 Z " pathEditMode="relative" rAng="0" ptsTypes="AAAAA">
                                      <p:cBhvr>
                                        <p:cTn id="27" dur="2000" fill="hold"/>
                                        <p:tgtEl>
                                          <p:spTgt spid="60421">
                                            <p:txEl>
                                              <p:pRg st="1" end="1"/>
                                            </p:txEl>
                                          </p:spTgt>
                                        </p:tgtEl>
                                        <p:attrNameLst>
                                          <p:attrName>ppt_x</p:attrName>
                                          <p:attrName>ppt_y</p:attrName>
                                        </p:attrNameLst>
                                      </p:cBhvr>
                                      <p:rCtr x="21000" y="-20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p:bldP spid="60421" grpId="0" build="p" autoUpdateAnimBg="0"/>
      <p:bldP spid="60421"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007AF5CF-B71F-4462-891C-BA7D25319AA0}" type="slidenum">
              <a:rPr lang="en-US" smtClean="0"/>
              <a:pPr/>
              <a:t>15</a:t>
            </a:fld>
            <a:endParaRPr lang="en-US"/>
          </a:p>
        </p:txBody>
      </p:sp>
      <p:sp>
        <p:nvSpPr>
          <p:cNvPr id="15363" name="Rectangle 2"/>
          <p:cNvSpPr>
            <a:spLocks noGrp="1" noChangeArrowheads="1"/>
          </p:cNvSpPr>
          <p:nvPr>
            <p:ph type="title"/>
          </p:nvPr>
        </p:nvSpPr>
        <p:spPr/>
        <p:txBody>
          <a:bodyPr/>
          <a:lstStyle/>
          <a:p>
            <a:pPr eaLnBrk="1" hangingPunct="1"/>
            <a:r>
              <a:rPr lang="en-US"/>
              <a:t>Presentation Performance</a:t>
            </a:r>
          </a:p>
        </p:txBody>
      </p:sp>
      <p:sp>
        <p:nvSpPr>
          <p:cNvPr id="15364" name="Rectangle 3"/>
          <p:cNvSpPr>
            <a:spLocks noGrp="1" noChangeArrowheads="1"/>
          </p:cNvSpPr>
          <p:nvPr>
            <p:ph type="body" idx="1"/>
          </p:nvPr>
        </p:nvSpPr>
        <p:spPr>
          <a:xfrm>
            <a:off x="457200" y="1600200"/>
            <a:ext cx="7772400" cy="4572000"/>
          </a:xfrm>
        </p:spPr>
        <p:txBody>
          <a:bodyPr/>
          <a:lstStyle/>
          <a:p>
            <a:pPr eaLnBrk="1" hangingPunct="1">
              <a:lnSpc>
                <a:spcPct val="90000"/>
              </a:lnSpc>
            </a:pPr>
            <a:r>
              <a:rPr lang="en-US" dirty="0"/>
              <a:t>Look “presentable”.</a:t>
            </a:r>
          </a:p>
          <a:p>
            <a:pPr eaLnBrk="1" hangingPunct="1">
              <a:lnSpc>
                <a:spcPct val="90000"/>
              </a:lnSpc>
            </a:pPr>
            <a:r>
              <a:rPr lang="en-US" dirty="0"/>
              <a:t>Establish a focus of attention:</a:t>
            </a:r>
          </a:p>
          <a:p>
            <a:pPr lvl="1" eaLnBrk="1" hangingPunct="1">
              <a:lnSpc>
                <a:spcPct val="90000"/>
              </a:lnSpc>
            </a:pPr>
            <a:r>
              <a:rPr lang="en-US" dirty="0"/>
              <a:t>Stand close to the slides and refer to them.</a:t>
            </a:r>
          </a:p>
          <a:p>
            <a:pPr lvl="1" eaLnBrk="1" hangingPunct="1">
              <a:lnSpc>
                <a:spcPct val="90000"/>
              </a:lnSpc>
            </a:pPr>
            <a:r>
              <a:rPr lang="en-US" dirty="0"/>
              <a:t>Establish and maintain eye-contact.  </a:t>
            </a:r>
          </a:p>
          <a:p>
            <a:pPr lvl="1" eaLnBrk="1" hangingPunct="1">
              <a:lnSpc>
                <a:spcPct val="90000"/>
              </a:lnSpc>
            </a:pPr>
            <a:r>
              <a:rPr lang="en-US" dirty="0"/>
              <a:t>Work from memory, don’t read.</a:t>
            </a:r>
          </a:p>
          <a:p>
            <a:pPr lvl="1" eaLnBrk="1" hangingPunct="1">
              <a:lnSpc>
                <a:spcPct val="90000"/>
              </a:lnSpc>
            </a:pPr>
            <a:r>
              <a:rPr lang="en-US" dirty="0"/>
              <a:t>Keep the audience’s attention.</a:t>
            </a:r>
          </a:p>
          <a:p>
            <a:pPr eaLnBrk="1" hangingPunct="1">
              <a:lnSpc>
                <a:spcPct val="90000"/>
              </a:lnSpc>
            </a:pPr>
            <a:r>
              <a:rPr lang="en-US" dirty="0"/>
              <a:t>Presentation roles:</a:t>
            </a:r>
          </a:p>
          <a:p>
            <a:pPr lvl="1" eaLnBrk="1" hangingPunct="1">
              <a:lnSpc>
                <a:spcPct val="90000"/>
              </a:lnSpc>
            </a:pPr>
            <a:r>
              <a:rPr lang="en-US" dirty="0"/>
              <a:t>A team “MC” to channel attention</a:t>
            </a:r>
          </a:p>
          <a:p>
            <a:pPr lvl="1" eaLnBrk="1" hangingPunct="1">
              <a:lnSpc>
                <a:spcPct val="90000"/>
              </a:lnSpc>
            </a:pPr>
            <a:r>
              <a:rPr lang="en-US" dirty="0"/>
              <a:t>A separate demo operator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007AF5CF-B71F-4462-891C-BA7D25319AA0}" type="slidenum">
              <a:rPr lang="en-US" smtClean="0"/>
              <a:pPr/>
              <a:t>16</a:t>
            </a:fld>
            <a:endParaRPr lang="en-US"/>
          </a:p>
        </p:txBody>
      </p:sp>
      <p:sp>
        <p:nvSpPr>
          <p:cNvPr id="15363" name="Rectangle 2"/>
          <p:cNvSpPr>
            <a:spLocks noGrp="1" noChangeArrowheads="1"/>
          </p:cNvSpPr>
          <p:nvPr>
            <p:ph type="title"/>
          </p:nvPr>
        </p:nvSpPr>
        <p:spPr/>
        <p:txBody>
          <a:bodyPr/>
          <a:lstStyle/>
          <a:p>
            <a:pPr eaLnBrk="1" hangingPunct="1"/>
            <a:r>
              <a:rPr lang="en-US" dirty="0"/>
              <a:t>Demos</a:t>
            </a:r>
          </a:p>
        </p:txBody>
      </p:sp>
      <p:sp>
        <p:nvSpPr>
          <p:cNvPr id="15364" name="Rectangle 3"/>
          <p:cNvSpPr>
            <a:spLocks noGrp="1" noChangeArrowheads="1"/>
          </p:cNvSpPr>
          <p:nvPr>
            <p:ph type="body" idx="1"/>
          </p:nvPr>
        </p:nvSpPr>
        <p:spPr>
          <a:xfrm>
            <a:off x="457200" y="1600200"/>
            <a:ext cx="7772400" cy="4572000"/>
          </a:xfrm>
        </p:spPr>
        <p:txBody>
          <a:bodyPr/>
          <a:lstStyle/>
          <a:p>
            <a:pPr eaLnBrk="1" hangingPunct="1">
              <a:lnSpc>
                <a:spcPct val="90000"/>
              </a:lnSpc>
            </a:pPr>
            <a:r>
              <a:rPr lang="en-US" dirty="0"/>
              <a:t>Technical presentations often have demos.</a:t>
            </a:r>
          </a:p>
          <a:p>
            <a:pPr eaLnBrk="1" hangingPunct="1">
              <a:lnSpc>
                <a:spcPct val="90000"/>
              </a:lnSpc>
            </a:pPr>
            <a:r>
              <a:rPr lang="en-US" dirty="0"/>
              <a:t>Engineer the demo as the driving element of the presentation.</a:t>
            </a:r>
          </a:p>
        </p:txBody>
      </p:sp>
    </p:spTree>
    <p:extLst>
      <p:ext uri="{BB962C8B-B14F-4D97-AF65-F5344CB8AC3E}">
        <p14:creationId xmlns:p14="http://schemas.microsoft.com/office/powerpoint/2010/main" val="810616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DB5EC9BD-9D07-4DE0-AEAE-FC814493FE91}" type="slidenum">
              <a:rPr lang="en-US" smtClean="0"/>
              <a:pPr/>
              <a:t>17</a:t>
            </a:fld>
            <a:endParaRPr lang="en-US"/>
          </a:p>
        </p:txBody>
      </p:sp>
      <p:sp>
        <p:nvSpPr>
          <p:cNvPr id="16387" name="Rectangle 2"/>
          <p:cNvSpPr>
            <a:spLocks noGrp="1" noChangeArrowheads="1"/>
          </p:cNvSpPr>
          <p:nvPr>
            <p:ph type="title"/>
          </p:nvPr>
        </p:nvSpPr>
        <p:spPr/>
        <p:txBody>
          <a:bodyPr/>
          <a:lstStyle/>
          <a:p>
            <a:pPr eaLnBrk="1" hangingPunct="1"/>
            <a:r>
              <a:rPr lang="en-US"/>
              <a:t>Practice, Practice, Practice!</a:t>
            </a:r>
          </a:p>
        </p:txBody>
      </p:sp>
      <p:sp>
        <p:nvSpPr>
          <p:cNvPr id="16388" name="Rectangle 3"/>
          <p:cNvSpPr>
            <a:spLocks noGrp="1" noChangeArrowheads="1"/>
          </p:cNvSpPr>
          <p:nvPr>
            <p:ph type="body" idx="1"/>
          </p:nvPr>
        </p:nvSpPr>
        <p:spPr/>
        <p:txBody>
          <a:bodyPr/>
          <a:lstStyle/>
          <a:p>
            <a:pPr eaLnBrk="1" hangingPunct="1"/>
            <a:r>
              <a:rPr lang="en-US" dirty="0"/>
              <a:t>Practice in the real room with real people.</a:t>
            </a:r>
          </a:p>
          <a:p>
            <a:pPr eaLnBrk="1" hangingPunct="1"/>
            <a:r>
              <a:rPr lang="en-US" dirty="0"/>
              <a:t>Practice the interaction between the speaker and the demo operator.</a:t>
            </a:r>
          </a:p>
          <a:p>
            <a:pPr eaLnBrk="1" hangingPunct="1"/>
            <a:r>
              <a:rPr lang="en-US" dirty="0"/>
              <a:t>Practice taking questions at the end.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DB5EC9BD-9D07-4DE0-AEAE-FC814493FE91}" type="slidenum">
              <a:rPr lang="en-US" smtClean="0"/>
              <a:pPr/>
              <a:t>18</a:t>
            </a:fld>
            <a:endParaRPr lang="en-US"/>
          </a:p>
        </p:txBody>
      </p:sp>
      <p:sp>
        <p:nvSpPr>
          <p:cNvPr id="16387" name="Rectangle 2"/>
          <p:cNvSpPr>
            <a:spLocks noGrp="1" noChangeArrowheads="1"/>
          </p:cNvSpPr>
          <p:nvPr>
            <p:ph type="title"/>
          </p:nvPr>
        </p:nvSpPr>
        <p:spPr/>
        <p:txBody>
          <a:bodyPr/>
          <a:lstStyle/>
          <a:p>
            <a:pPr eaLnBrk="1" hangingPunct="1"/>
            <a:r>
              <a:rPr lang="en-US" dirty="0"/>
              <a:t>Evaluation</a:t>
            </a:r>
          </a:p>
        </p:txBody>
      </p:sp>
      <p:sp>
        <p:nvSpPr>
          <p:cNvPr id="16388" name="Rectangle 3"/>
          <p:cNvSpPr>
            <a:spLocks noGrp="1" noChangeArrowheads="1"/>
          </p:cNvSpPr>
          <p:nvPr>
            <p:ph type="body" idx="1"/>
          </p:nvPr>
        </p:nvSpPr>
        <p:spPr/>
        <p:txBody>
          <a:bodyPr/>
          <a:lstStyle/>
          <a:p>
            <a:pPr eaLnBrk="1" hangingPunct="1"/>
            <a:r>
              <a:rPr lang="en-US" dirty="0"/>
              <a:t>Let your preliminary design presentation be your first iteration.</a:t>
            </a:r>
          </a:p>
          <a:p>
            <a:pPr eaLnBrk="1" hangingPunct="1"/>
            <a:r>
              <a:rPr lang="en-US" dirty="0"/>
              <a:t>Take stock of the comments you receive when preparing your final presentation.</a:t>
            </a:r>
          </a:p>
        </p:txBody>
      </p:sp>
    </p:spTree>
    <p:extLst>
      <p:ext uri="{BB962C8B-B14F-4D97-AF65-F5344CB8AC3E}">
        <p14:creationId xmlns:p14="http://schemas.microsoft.com/office/powerpoint/2010/main" val="2418560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noFill/>
        </p:spPr>
        <p:txBody>
          <a:bodyPr/>
          <a:lstStyle/>
          <a:p>
            <a:fld id="{DD0F25B1-1196-4F38-ACEE-731A3D854398}" type="slidenum">
              <a:rPr lang="en-US" smtClean="0"/>
              <a:pPr/>
              <a:t>2</a:t>
            </a:fld>
            <a:endParaRPr lang="en-US"/>
          </a:p>
        </p:txBody>
      </p:sp>
      <p:sp>
        <p:nvSpPr>
          <p:cNvPr id="4102" name="Rectangle 12"/>
          <p:cNvSpPr>
            <a:spLocks noChangeArrowheads="1"/>
          </p:cNvSpPr>
          <p:nvPr/>
        </p:nvSpPr>
        <p:spPr bwMode="auto">
          <a:xfrm>
            <a:off x="457200" y="457200"/>
            <a:ext cx="8229600" cy="1066800"/>
          </a:xfrm>
          <a:prstGeom prst="rect">
            <a:avLst/>
          </a:prstGeom>
          <a:noFill/>
          <a:ln w="9525">
            <a:noFill/>
            <a:miter lim="800000"/>
            <a:headEnd/>
            <a:tailEnd/>
          </a:ln>
        </p:spPr>
        <p:txBody>
          <a:bodyPr anchor="ctr"/>
          <a:lstStyle/>
          <a:p>
            <a:pPr eaLnBrk="1" hangingPunct="1"/>
            <a:r>
              <a:rPr lang="en-US" sz="4400" dirty="0"/>
              <a:t>Worst Human Fears</a:t>
            </a:r>
          </a:p>
        </p:txBody>
      </p:sp>
      <p:grpSp>
        <p:nvGrpSpPr>
          <p:cNvPr id="4" name="Group 3"/>
          <p:cNvGrpSpPr/>
          <p:nvPr/>
        </p:nvGrpSpPr>
        <p:grpSpPr>
          <a:xfrm>
            <a:off x="609600" y="441187"/>
            <a:ext cx="8610813" cy="6416812"/>
            <a:chOff x="609600" y="441187"/>
            <a:chExt cx="8610813" cy="6416812"/>
          </a:xfrm>
        </p:grpSpPr>
        <p:sp>
          <p:nvSpPr>
            <p:cNvPr id="18" name="Content Placeholder 2"/>
            <p:cNvSpPr txBox="1">
              <a:spLocks/>
            </p:cNvSpPr>
            <p:nvPr/>
          </p:nvSpPr>
          <p:spPr bwMode="auto">
            <a:xfrm>
              <a:off x="609600" y="1600200"/>
              <a:ext cx="82296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marL="514350" indent="-514350">
                <a:buFont typeface="+mj-lt"/>
                <a:buAutoNum type="arabicPeriod"/>
              </a:pPr>
              <a:r>
                <a:rPr lang="en-US" sz="2800" kern="0" dirty="0"/>
                <a:t>Speaking before a group</a:t>
              </a:r>
            </a:p>
          </p:txBody>
        </p:sp>
        <p:grpSp>
          <p:nvGrpSpPr>
            <p:cNvPr id="2" name="Group 19"/>
            <p:cNvGrpSpPr>
              <a:grpSpLocks/>
            </p:cNvGrpSpPr>
            <p:nvPr/>
          </p:nvGrpSpPr>
          <p:grpSpPr bwMode="auto">
            <a:xfrm>
              <a:off x="5790828" y="441187"/>
              <a:ext cx="3429585" cy="6416812"/>
              <a:chOff x="3493" y="-562"/>
              <a:chExt cx="2315" cy="4882"/>
            </a:xfrm>
          </p:grpSpPr>
          <p:grpSp>
            <p:nvGrpSpPr>
              <p:cNvPr id="4106" name="Group 11"/>
              <p:cNvGrpSpPr>
                <a:grpSpLocks/>
              </p:cNvGrpSpPr>
              <p:nvPr/>
            </p:nvGrpSpPr>
            <p:grpSpPr bwMode="auto">
              <a:xfrm>
                <a:off x="3502" y="-550"/>
                <a:ext cx="2306" cy="4870"/>
                <a:chOff x="3502" y="-550"/>
                <a:chExt cx="2306" cy="4870"/>
              </a:xfrm>
            </p:grpSpPr>
            <p:pic>
              <p:nvPicPr>
                <p:cNvPr id="4109" name="Picture 9" descr="auto0"/>
                <p:cNvPicPr>
                  <a:picLocks noChangeAspect="1" noChangeArrowheads="1"/>
                </p:cNvPicPr>
                <p:nvPr/>
              </p:nvPicPr>
              <p:blipFill>
                <a:blip r:embed="rId3" cstate="print"/>
                <a:srcRect/>
                <a:stretch>
                  <a:fillRect/>
                </a:stretch>
              </p:blipFill>
              <p:spPr bwMode="auto">
                <a:xfrm>
                  <a:off x="3502" y="-550"/>
                  <a:ext cx="2258" cy="4870"/>
                </a:xfrm>
                <a:prstGeom prst="rect">
                  <a:avLst/>
                </a:prstGeom>
                <a:noFill/>
                <a:ln w="9525">
                  <a:noFill/>
                  <a:miter lim="800000"/>
                  <a:headEnd/>
                  <a:tailEnd/>
                </a:ln>
              </p:spPr>
            </p:pic>
            <p:sp>
              <p:nvSpPr>
                <p:cNvPr id="4110" name="Text Box 10"/>
                <p:cNvSpPr txBox="1">
                  <a:spLocks noChangeArrowheads="1"/>
                </p:cNvSpPr>
                <p:nvPr/>
              </p:nvSpPr>
              <p:spPr bwMode="auto">
                <a:xfrm>
                  <a:off x="5182" y="3974"/>
                  <a:ext cx="626" cy="346"/>
                </a:xfrm>
                <a:prstGeom prst="rect">
                  <a:avLst/>
                </a:prstGeom>
                <a:noFill/>
                <a:ln w="9525">
                  <a:noFill/>
                  <a:miter lim="800000"/>
                  <a:headEnd/>
                  <a:tailEnd/>
                </a:ln>
              </p:spPr>
              <p:txBody>
                <a:bodyPr wrap="none">
                  <a:spAutoFit/>
                </a:bodyPr>
                <a:lstStyle/>
                <a:p>
                  <a:r>
                    <a:rPr lang="en-US" sz="900" dirty="0">
                      <a:latin typeface="Times New Roman" pitchFamily="18" charset="0"/>
                    </a:rPr>
                    <a:t>GR Press</a:t>
                  </a:r>
                </a:p>
                <a:p>
                  <a:r>
                    <a:rPr lang="en-US" sz="900" dirty="0">
                      <a:latin typeface="Times New Roman" pitchFamily="18" charset="0"/>
                    </a:rPr>
                    <a:t>Michael Moore</a:t>
                  </a:r>
                </a:p>
                <a:p>
                  <a:r>
                    <a:rPr lang="en-US" sz="900" dirty="0">
                      <a:latin typeface="Times New Roman" pitchFamily="18" charset="0"/>
                    </a:rPr>
                    <a:t>March 26, 2000</a:t>
                  </a:r>
                </a:p>
              </p:txBody>
            </p:sp>
          </p:grpSp>
          <p:pic>
            <p:nvPicPr>
              <p:cNvPr id="4107" name="Picture 15" descr="auto0"/>
              <p:cNvPicPr>
                <a:picLocks noChangeAspect="1" noChangeArrowheads="1"/>
              </p:cNvPicPr>
              <p:nvPr/>
            </p:nvPicPr>
            <p:blipFill>
              <a:blip r:embed="rId4" cstate="print"/>
              <a:srcRect l="71892" t="56667" r="1651" b="27777"/>
              <a:stretch>
                <a:fillRect/>
              </a:stretch>
            </p:blipFill>
            <p:spPr bwMode="auto">
              <a:xfrm>
                <a:off x="3499" y="-562"/>
                <a:ext cx="1023" cy="1194"/>
              </a:xfrm>
              <a:prstGeom prst="rect">
                <a:avLst/>
              </a:prstGeom>
              <a:noFill/>
              <a:ln w="9525">
                <a:noFill/>
                <a:miter lim="800000"/>
                <a:headEnd/>
                <a:tailEnd/>
              </a:ln>
            </p:spPr>
          </p:pic>
          <p:pic>
            <p:nvPicPr>
              <p:cNvPr id="4108" name="Picture 18" descr="auto0"/>
              <p:cNvPicPr>
                <a:picLocks noChangeAspect="1" noChangeArrowheads="1"/>
              </p:cNvPicPr>
              <p:nvPr/>
            </p:nvPicPr>
            <p:blipFill>
              <a:blip r:embed="rId4" cstate="print"/>
              <a:srcRect l="71892" t="56667" r="1651" b="27777"/>
              <a:stretch>
                <a:fillRect/>
              </a:stretch>
            </p:blipFill>
            <p:spPr bwMode="auto">
              <a:xfrm>
                <a:off x="3493" y="610"/>
                <a:ext cx="119" cy="1248"/>
              </a:xfrm>
              <a:prstGeom prst="rect">
                <a:avLst/>
              </a:prstGeom>
              <a:noFill/>
              <a:ln w="9525">
                <a:noFill/>
                <a:miter lim="800000"/>
                <a:headEnd/>
                <a:tailEnd/>
              </a:ln>
            </p:spPr>
          </p:pic>
        </p:grpSp>
      </p:grpSp>
      <p:sp>
        <p:nvSpPr>
          <p:cNvPr id="3" name="Content Placeholder 2"/>
          <p:cNvSpPr>
            <a:spLocks noGrp="1"/>
          </p:cNvSpPr>
          <p:nvPr>
            <p:ph idx="1"/>
          </p:nvPr>
        </p:nvSpPr>
        <p:spPr>
          <a:xfrm>
            <a:off x="609600" y="2133600"/>
            <a:ext cx="8229600" cy="4191000"/>
          </a:xfrm>
        </p:spPr>
        <p:txBody>
          <a:bodyPr/>
          <a:lstStyle/>
          <a:p>
            <a:pPr marL="514350" indent="-514350">
              <a:buFont typeface="+mj-lt"/>
              <a:buAutoNum type="arabicPeriod" startAt="2"/>
            </a:pPr>
            <a:r>
              <a:rPr lang="en-US" sz="2800" dirty="0"/>
              <a:t>Heights</a:t>
            </a:r>
          </a:p>
          <a:p>
            <a:pPr marL="514350" indent="-514350">
              <a:buFont typeface="+mj-lt"/>
              <a:buAutoNum type="arabicPeriod" startAt="2"/>
            </a:pPr>
            <a:r>
              <a:rPr lang="en-US" sz="2800" dirty="0"/>
              <a:t>Insects and bugs</a:t>
            </a:r>
          </a:p>
          <a:p>
            <a:pPr marL="514350" indent="-514350">
              <a:buFont typeface="+mj-lt"/>
              <a:buAutoNum type="arabicPeriod" startAt="2"/>
            </a:pPr>
            <a:r>
              <a:rPr lang="en-US" sz="2800" dirty="0"/>
              <a:t>Financial problems</a:t>
            </a:r>
          </a:p>
          <a:p>
            <a:pPr marL="514350" indent="-514350">
              <a:buFont typeface="+mj-lt"/>
              <a:buAutoNum type="arabicPeriod" startAt="2"/>
            </a:pPr>
            <a:r>
              <a:rPr lang="en-US" sz="2800" dirty="0"/>
              <a:t>Deep water</a:t>
            </a:r>
          </a:p>
          <a:p>
            <a:pPr marL="514350" indent="-514350">
              <a:buFont typeface="+mj-lt"/>
              <a:buAutoNum type="arabicPeriod" startAt="2"/>
            </a:pPr>
            <a:r>
              <a:rPr lang="en-US" sz="2800" dirty="0"/>
              <a:t>Sickness</a:t>
            </a:r>
          </a:p>
          <a:p>
            <a:pPr marL="514350" indent="-514350">
              <a:buFont typeface="+mj-lt"/>
              <a:buAutoNum type="arabicPeriod" startAt="2"/>
            </a:pPr>
            <a:r>
              <a:rPr lang="en-US" sz="2800" dirty="0"/>
              <a:t>Death</a:t>
            </a:r>
          </a:p>
          <a:p>
            <a:pPr marL="514350" indent="-514350">
              <a:buFont typeface="+mj-lt"/>
              <a:buAutoNum type="arabicPeriod" startAt="2"/>
            </a:pPr>
            <a:r>
              <a:rPr lang="en-US" sz="2800" dirty="0"/>
              <a:t>Flying</a:t>
            </a:r>
          </a:p>
          <a:p>
            <a:pPr marL="514350" indent="-514350">
              <a:buFont typeface="+mj-lt"/>
              <a:buAutoNum type="arabicPeriod" startAt="2"/>
            </a:pPr>
            <a:r>
              <a:rPr lang="en-US" sz="2800" dirty="0"/>
              <a:t>Loneliness</a:t>
            </a:r>
          </a:p>
          <a:p>
            <a:pPr marL="514350" indent="-514350">
              <a:buFont typeface="+mj-lt"/>
              <a:buAutoNum type="arabicPeriod" startAt="2"/>
            </a:pPr>
            <a:r>
              <a:rPr lang="en-US" sz="2800" dirty="0"/>
              <a:t>Dogs                  </a:t>
            </a:r>
            <a:r>
              <a:rPr lang="en-US" sz="1200" dirty="0">
                <a:latin typeface="Times New Roman" pitchFamily="18" charset="0"/>
              </a:rPr>
              <a:t>- Sony Corporation, 2000</a:t>
            </a:r>
          </a:p>
          <a:p>
            <a:pPr marL="514350" indent="-514350">
              <a:buFont typeface="+mj-lt"/>
              <a:buAutoNum type="arabicPeriod" startAt="2"/>
            </a:pP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0"/>
          </p:nvPr>
        </p:nvSpPr>
        <p:spPr>
          <a:noFill/>
        </p:spPr>
        <p:txBody>
          <a:bodyPr/>
          <a:lstStyle/>
          <a:p>
            <a:fld id="{40C7CA97-C039-436E-BF81-81ED46A141F1}" type="slidenum">
              <a:rPr lang="en-US" smtClean="0"/>
              <a:pPr/>
              <a:t>3</a:t>
            </a:fld>
            <a:endParaRPr lang="en-US" dirty="0"/>
          </a:p>
        </p:txBody>
      </p:sp>
      <p:sp>
        <p:nvSpPr>
          <p:cNvPr id="5123" name="Rectangle 2"/>
          <p:cNvSpPr>
            <a:spLocks noGrp="1" noChangeArrowheads="1"/>
          </p:cNvSpPr>
          <p:nvPr>
            <p:ph type="title"/>
          </p:nvPr>
        </p:nvSpPr>
        <p:spPr/>
        <p:txBody>
          <a:bodyPr/>
          <a:lstStyle/>
          <a:p>
            <a:pPr eaLnBrk="1" hangingPunct="1"/>
            <a:r>
              <a:rPr lang="en-US" dirty="0"/>
              <a:t>Technical Presentations</a:t>
            </a:r>
          </a:p>
        </p:txBody>
      </p:sp>
      <p:sp>
        <p:nvSpPr>
          <p:cNvPr id="5124" name="Rectangle 3"/>
          <p:cNvSpPr>
            <a:spLocks noGrp="1" noChangeArrowheads="1"/>
          </p:cNvSpPr>
          <p:nvPr>
            <p:ph type="body" idx="1"/>
          </p:nvPr>
        </p:nvSpPr>
        <p:spPr/>
        <p:txBody>
          <a:bodyPr/>
          <a:lstStyle/>
          <a:p>
            <a:pPr eaLnBrk="1" hangingPunct="1"/>
            <a:r>
              <a:rPr lang="en-US" dirty="0"/>
              <a:t>Presentations are an important part of the engineering process.</a:t>
            </a:r>
          </a:p>
          <a:p>
            <a:pPr eaLnBrk="1" hangingPunct="1"/>
            <a:r>
              <a:rPr lang="en-US" dirty="0"/>
              <a:t>Engineer them like you engineer software:</a:t>
            </a:r>
          </a:p>
          <a:p>
            <a:pPr lvl="1" eaLnBrk="1" hangingPunct="1"/>
            <a:r>
              <a:rPr lang="en-US" dirty="0">
                <a:hlinkClick r:id="" action="ppaction://customshow?id=0&amp;return=true"/>
              </a:rPr>
              <a:t>Analysis</a:t>
            </a:r>
            <a:endParaRPr lang="en-US" dirty="0"/>
          </a:p>
          <a:p>
            <a:pPr lvl="1" eaLnBrk="1" hangingPunct="1"/>
            <a:endParaRPr lang="en-US" sz="900" dirty="0"/>
          </a:p>
          <a:p>
            <a:pPr lvl="1" eaLnBrk="1" hangingPunct="1"/>
            <a:r>
              <a:rPr lang="en-US" dirty="0">
                <a:hlinkClick r:id="" action="ppaction://customshow?id=1&amp;return=true"/>
              </a:rPr>
              <a:t>Design</a:t>
            </a:r>
            <a:endParaRPr lang="en-US" dirty="0"/>
          </a:p>
          <a:p>
            <a:pPr lvl="1" eaLnBrk="1" hangingPunct="1"/>
            <a:endParaRPr lang="en-US" sz="800" dirty="0"/>
          </a:p>
          <a:p>
            <a:pPr lvl="1" eaLnBrk="1" hangingPunct="1"/>
            <a:r>
              <a:rPr lang="en-US" dirty="0">
                <a:hlinkClick r:id="" action="ppaction://customshow?id=2&amp;return=true"/>
              </a:rPr>
              <a:t>Performance</a:t>
            </a:r>
            <a:endParaRPr lang="en-US" dirty="0"/>
          </a:p>
          <a:p>
            <a:pPr lvl="1" eaLnBrk="1" hangingPunct="1"/>
            <a:endParaRPr lang="en-US" sz="800" dirty="0"/>
          </a:p>
          <a:p>
            <a:pPr lvl="1" eaLnBrk="1" hangingPunct="1"/>
            <a:r>
              <a:rPr lang="en-US" dirty="0">
                <a:hlinkClick r:id="" action="ppaction://customshow?id=3&amp;return=true"/>
              </a:rPr>
              <a:t>Evaluation</a:t>
            </a:r>
            <a:endParaRPr lang="en-US" dirty="0"/>
          </a:p>
          <a:p>
            <a:pPr lvl="1" eaLnBrk="1" hangingPunct="1">
              <a:buFont typeface="Arial" charset="0"/>
              <a:buNone/>
            </a:pPr>
            <a:endParaRPr lang="en-US" sz="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AF9E7081-4EBF-4F85-B020-58B683D1A0AC}" type="slidenum">
              <a:rPr lang="en-US" smtClean="0"/>
              <a:pPr/>
              <a:t>4</a:t>
            </a:fld>
            <a:endParaRPr lang="en-US"/>
          </a:p>
        </p:txBody>
      </p:sp>
      <p:sp>
        <p:nvSpPr>
          <p:cNvPr id="17413" name="Text Box 72"/>
          <p:cNvSpPr txBox="1">
            <a:spLocks noChangeArrowheads="1"/>
          </p:cNvSpPr>
          <p:nvPr/>
        </p:nvSpPr>
        <p:spPr bwMode="auto">
          <a:xfrm>
            <a:off x="7013575" y="6477000"/>
            <a:ext cx="2139950" cy="228600"/>
          </a:xfrm>
          <a:prstGeom prst="rect">
            <a:avLst/>
          </a:prstGeom>
          <a:noFill/>
          <a:ln w="9525">
            <a:noFill/>
            <a:miter lim="800000"/>
            <a:headEnd/>
            <a:tailEnd/>
          </a:ln>
        </p:spPr>
        <p:txBody>
          <a:bodyPr wrap="none">
            <a:spAutoFit/>
          </a:bodyPr>
          <a:lstStyle/>
          <a:p>
            <a:pPr algn="r"/>
            <a:r>
              <a:rPr lang="en-US" sz="900">
                <a:latin typeface="Times New Roman" pitchFamily="18" charset="0"/>
              </a:rPr>
              <a:t>Images from authors’ web sites, Apr. 2004</a:t>
            </a:r>
          </a:p>
        </p:txBody>
      </p:sp>
      <p:pic>
        <p:nvPicPr>
          <p:cNvPr id="17414" name="Picture 74" descr="stoll"/>
          <p:cNvPicPr>
            <a:picLocks noChangeAspect="1" noChangeArrowheads="1"/>
          </p:cNvPicPr>
          <p:nvPr/>
        </p:nvPicPr>
        <p:blipFill>
          <a:blip r:embed="rId3" cstate="print"/>
          <a:srcRect/>
          <a:stretch>
            <a:fillRect/>
          </a:stretch>
        </p:blipFill>
        <p:spPr bwMode="auto">
          <a:xfrm>
            <a:off x="6934200" y="3429000"/>
            <a:ext cx="2133600" cy="1600200"/>
          </a:xfrm>
          <a:prstGeom prst="rect">
            <a:avLst/>
          </a:prstGeom>
          <a:noFill/>
          <a:ln w="9525">
            <a:noFill/>
            <a:miter lim="800000"/>
            <a:headEnd/>
            <a:tailEnd/>
          </a:ln>
        </p:spPr>
      </p:pic>
      <p:pic>
        <p:nvPicPr>
          <p:cNvPr id="17415" name="Picture 75" descr="tufte"/>
          <p:cNvPicPr>
            <a:picLocks noChangeAspect="1" noChangeArrowheads="1"/>
          </p:cNvPicPr>
          <p:nvPr/>
        </p:nvPicPr>
        <p:blipFill>
          <a:blip r:embed="rId4" cstate="print"/>
          <a:srcRect/>
          <a:stretch>
            <a:fillRect/>
          </a:stretch>
        </p:blipFill>
        <p:spPr bwMode="auto">
          <a:xfrm>
            <a:off x="7543800" y="1447800"/>
            <a:ext cx="1447800" cy="1892300"/>
          </a:xfrm>
          <a:prstGeom prst="rect">
            <a:avLst/>
          </a:prstGeom>
          <a:noFill/>
          <a:ln w="9525">
            <a:noFill/>
            <a:miter lim="800000"/>
            <a:headEnd/>
            <a:tailEnd/>
          </a:ln>
        </p:spPr>
      </p:pic>
      <p:pic>
        <p:nvPicPr>
          <p:cNvPr id="17416" name="Picture 73" descr="peter"/>
          <p:cNvPicPr>
            <a:picLocks noChangeAspect="1" noChangeArrowheads="1"/>
          </p:cNvPicPr>
          <p:nvPr/>
        </p:nvPicPr>
        <p:blipFill>
          <a:blip r:embed="rId5" cstate="print"/>
          <a:srcRect/>
          <a:stretch>
            <a:fillRect/>
          </a:stretch>
        </p:blipFill>
        <p:spPr bwMode="auto">
          <a:xfrm>
            <a:off x="6415088" y="1905000"/>
            <a:ext cx="1357312" cy="1905000"/>
          </a:xfrm>
          <a:prstGeom prst="rect">
            <a:avLst/>
          </a:prstGeom>
          <a:noFill/>
          <a:ln w="9525">
            <a:noFill/>
            <a:miter lim="800000"/>
            <a:headEnd/>
            <a:tailEnd/>
          </a:ln>
        </p:spPr>
      </p:pic>
      <p:pic>
        <p:nvPicPr>
          <p:cNvPr id="17417" name="Picture 76" descr="ONTLogo"/>
          <p:cNvPicPr>
            <a:picLocks noChangeAspect="1" noChangeArrowheads="1"/>
          </p:cNvPicPr>
          <p:nvPr/>
        </p:nvPicPr>
        <p:blipFill>
          <a:blip r:embed="rId6" cstate="print"/>
          <a:srcRect/>
          <a:stretch>
            <a:fillRect/>
          </a:stretch>
        </p:blipFill>
        <p:spPr bwMode="auto">
          <a:xfrm>
            <a:off x="3514997" y="533400"/>
            <a:ext cx="1066800" cy="1066800"/>
          </a:xfrm>
          <a:prstGeom prst="rect">
            <a:avLst/>
          </a:prstGeom>
          <a:noFill/>
          <a:ln w="9525">
            <a:noFill/>
            <a:miter lim="800000"/>
            <a:headEnd/>
            <a:tailEnd/>
          </a:ln>
        </p:spPr>
      </p:pic>
      <p:grpSp>
        <p:nvGrpSpPr>
          <p:cNvPr id="4" name="Group 3"/>
          <p:cNvGrpSpPr/>
          <p:nvPr/>
        </p:nvGrpSpPr>
        <p:grpSpPr>
          <a:xfrm>
            <a:off x="457200" y="1600200"/>
            <a:ext cx="7620000" cy="4724400"/>
            <a:chOff x="457200" y="1600200"/>
            <a:chExt cx="7620000" cy="4724400"/>
          </a:xfrm>
        </p:grpSpPr>
        <p:sp>
          <p:nvSpPr>
            <p:cNvPr id="13" name="Content Placeholder 2"/>
            <p:cNvSpPr txBox="1">
              <a:spLocks/>
            </p:cNvSpPr>
            <p:nvPr/>
          </p:nvSpPr>
          <p:spPr bwMode="auto">
            <a:xfrm>
              <a:off x="457200" y="1600200"/>
              <a:ext cx="6142809"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r>
                <a:rPr lang="en-US" kern="0" dirty="0"/>
                <a:t>For</a:t>
              </a:r>
            </a:p>
            <a:p>
              <a:pPr lvl="1" eaLnBrk="1" hangingPunct="1">
                <a:lnSpc>
                  <a:spcPct val="90000"/>
                </a:lnSpc>
              </a:pPr>
              <a:r>
                <a:rPr lang="en-US" i="1" kern="0" dirty="0"/>
                <a:t>“Don’t blame the tool for a poorly prepared, poorly presented talk.” </a:t>
              </a:r>
              <a:r>
                <a:rPr lang="en-US" sz="1800" i="1" kern="0" dirty="0"/>
                <a:t>– D. Norman</a:t>
              </a:r>
            </a:p>
            <a:p>
              <a:endParaRPr lang="en-US" kern="0" dirty="0"/>
            </a:p>
          </p:txBody>
        </p:sp>
        <p:pic>
          <p:nvPicPr>
            <p:cNvPr id="10" name="Picture 4" descr="Don Norma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0009" y="4588551"/>
              <a:ext cx="1477191" cy="145506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a:t>Slideware</a:t>
            </a:r>
          </a:p>
        </p:txBody>
      </p:sp>
      <p:sp>
        <p:nvSpPr>
          <p:cNvPr id="3" name="Content Placeholder 2"/>
          <p:cNvSpPr>
            <a:spLocks noGrp="1"/>
          </p:cNvSpPr>
          <p:nvPr>
            <p:ph idx="1"/>
          </p:nvPr>
        </p:nvSpPr>
        <p:spPr>
          <a:xfrm>
            <a:off x="457199" y="1600200"/>
            <a:ext cx="6142809" cy="4724400"/>
          </a:xfrm>
        </p:spPr>
        <p:txBody>
          <a:bodyPr/>
          <a:lstStyle/>
          <a:p>
            <a:pPr eaLnBrk="1" hangingPunct="1">
              <a:lnSpc>
                <a:spcPct val="90000"/>
              </a:lnSpc>
            </a:pPr>
            <a:r>
              <a:rPr lang="en-US" dirty="0"/>
              <a:t>Against</a:t>
            </a:r>
          </a:p>
          <a:p>
            <a:pPr lvl="1" eaLnBrk="1" hangingPunct="1">
              <a:lnSpc>
                <a:spcPct val="90000"/>
              </a:lnSpc>
            </a:pPr>
            <a:r>
              <a:rPr lang="en-US" dirty="0"/>
              <a:t>“</a:t>
            </a:r>
            <a:r>
              <a:rPr lang="en-US" i="1" dirty="0"/>
              <a:t>Power Corrupts. PowerPoint Corrupts Absolutely</a:t>
            </a:r>
            <a:r>
              <a:rPr lang="en-US" dirty="0"/>
              <a:t>.” </a:t>
            </a:r>
            <a:r>
              <a:rPr lang="en-US" sz="1800" dirty="0"/>
              <a:t>– E. </a:t>
            </a:r>
            <a:r>
              <a:rPr lang="en-US" sz="1800" dirty="0" err="1"/>
              <a:t>Tufte</a:t>
            </a:r>
            <a:endParaRPr lang="en-US" sz="1800" dirty="0"/>
          </a:p>
          <a:p>
            <a:pPr lvl="1" eaLnBrk="1" hangingPunct="1">
              <a:lnSpc>
                <a:spcPct val="90000"/>
              </a:lnSpc>
            </a:pPr>
            <a:r>
              <a:rPr lang="en-US" dirty="0"/>
              <a:t>“</a:t>
            </a:r>
            <a:r>
              <a:rPr lang="en-US" i="1" dirty="0"/>
              <a:t>The 3</a:t>
            </a:r>
            <a:r>
              <a:rPr lang="en-US" i="1" baseline="30000" dirty="0"/>
              <a:t>rd</a:t>
            </a:r>
            <a:r>
              <a:rPr lang="en-US" i="1" dirty="0"/>
              <a:t> worst invention of the 20</a:t>
            </a:r>
            <a:r>
              <a:rPr lang="en-US" i="1" baseline="30000" dirty="0"/>
              <a:t>th</a:t>
            </a:r>
            <a:r>
              <a:rPr lang="en-US" i="1" dirty="0"/>
              <a:t> century</a:t>
            </a:r>
            <a:r>
              <a:rPr lang="en-US" dirty="0"/>
              <a:t>” </a:t>
            </a:r>
            <a:r>
              <a:rPr lang="en-US" sz="1800" dirty="0"/>
              <a:t>– C. Stoll</a:t>
            </a:r>
          </a:p>
          <a:p>
            <a:pPr lvl="1" eaLnBrk="1" hangingPunct="1">
              <a:lnSpc>
                <a:spcPct val="90000"/>
              </a:lnSpc>
            </a:pPr>
            <a:r>
              <a:rPr lang="en-US" dirty="0"/>
              <a:t>Gettysburg presentation  </a:t>
            </a:r>
            <a:r>
              <a:rPr lang="en-US" sz="1800" dirty="0"/>
              <a:t>– P. </a:t>
            </a:r>
            <a:r>
              <a:rPr lang="en-US" sz="1800" dirty="0" err="1"/>
              <a:t>Norvig</a:t>
            </a:r>
            <a:endParaRPr lang="en-US" sz="1800"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AF9E7081-4EBF-4F85-B020-58B683D1A0AC}" type="slidenum">
              <a:rPr lang="en-US" smtClean="0"/>
              <a:pPr/>
              <a:t>5</a:t>
            </a:fld>
            <a:endParaRPr lang="en-US"/>
          </a:p>
        </p:txBody>
      </p:sp>
      <p:sp>
        <p:nvSpPr>
          <p:cNvPr id="14" name="Rectangle 2"/>
          <p:cNvSpPr>
            <a:spLocks noGrp="1" noChangeArrowheads="1"/>
          </p:cNvSpPr>
          <p:nvPr>
            <p:ph type="title"/>
          </p:nvPr>
        </p:nvSpPr>
        <p:spPr>
          <a:xfrm>
            <a:off x="2057400" y="609600"/>
            <a:ext cx="6400800" cy="1066800"/>
          </a:xfrm>
        </p:spPr>
        <p:txBody>
          <a:bodyPr/>
          <a:lstStyle/>
          <a:p>
            <a:pPr eaLnBrk="1" hangingPunct="1"/>
            <a:r>
              <a:rPr lang="en-US" dirty="0"/>
              <a:t>Questions</a:t>
            </a:r>
          </a:p>
        </p:txBody>
      </p:sp>
      <p:sp>
        <p:nvSpPr>
          <p:cNvPr id="3" name="TextBox 2"/>
          <p:cNvSpPr txBox="1"/>
          <p:nvPr/>
        </p:nvSpPr>
        <p:spPr>
          <a:xfrm>
            <a:off x="825041" y="542835"/>
            <a:ext cx="1210588" cy="1200329"/>
          </a:xfrm>
          <a:prstGeom prst="rect">
            <a:avLst/>
          </a:prstGeom>
          <a:noFill/>
        </p:spPr>
        <p:txBody>
          <a:bodyPr wrap="none" rtlCol="0">
            <a:spAutoFit/>
          </a:bodyPr>
          <a:lstStyle/>
          <a:p>
            <a:r>
              <a:rPr lang="en-US" sz="7200" dirty="0">
                <a:solidFill>
                  <a:schemeClr val="accent5">
                    <a:lumMod val="50000"/>
                  </a:schemeClr>
                </a:solidFill>
              </a:rPr>
              <a:t>??</a:t>
            </a:r>
          </a:p>
        </p:txBody>
      </p:sp>
      <p:sp>
        <p:nvSpPr>
          <p:cNvPr id="12" name="Rectangle 3"/>
          <p:cNvSpPr txBox="1">
            <a:spLocks noChangeArrowheads="1"/>
          </p:cNvSpPr>
          <p:nvPr/>
        </p:nvSpPr>
        <p:spPr bwMode="auto">
          <a:xfrm>
            <a:off x="457200" y="2125663"/>
            <a:ext cx="6051550" cy="3849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eaLnBrk="1" hangingPunct="1">
              <a:lnSpc>
                <a:spcPct val="90000"/>
              </a:lnSpc>
            </a:pPr>
            <a:r>
              <a:rPr lang="en-US" kern="0" dirty="0"/>
              <a:t>Save time for questions.</a:t>
            </a:r>
          </a:p>
          <a:p>
            <a:pPr eaLnBrk="1" hangingPunct="1">
              <a:lnSpc>
                <a:spcPct val="90000"/>
              </a:lnSpc>
            </a:pPr>
            <a:r>
              <a:rPr lang="en-US" kern="0" dirty="0"/>
              <a:t>Moderate the question period.</a:t>
            </a:r>
            <a:endParaRPr lang="en-US" i="1" kern="0" dirty="0"/>
          </a:p>
        </p:txBody>
      </p:sp>
      <p:grpSp>
        <p:nvGrpSpPr>
          <p:cNvPr id="2" name="Group 1"/>
          <p:cNvGrpSpPr/>
          <p:nvPr/>
        </p:nvGrpSpPr>
        <p:grpSpPr>
          <a:xfrm>
            <a:off x="825041" y="4667071"/>
            <a:ext cx="7633159" cy="1200329"/>
            <a:chOff x="825041" y="4667071"/>
            <a:chExt cx="7633159" cy="1200329"/>
          </a:xfrm>
        </p:grpSpPr>
        <p:sp>
          <p:nvSpPr>
            <p:cNvPr id="6" name="Rectangle 2"/>
            <p:cNvSpPr txBox="1">
              <a:spLocks noChangeArrowheads="1"/>
            </p:cNvSpPr>
            <p:nvPr/>
          </p:nvSpPr>
          <p:spPr bwMode="auto">
            <a:xfrm>
              <a:off x="2057400" y="4733836"/>
              <a:ext cx="64008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a:lstStyle>
            <a:p>
              <a:pPr eaLnBrk="1" hangingPunct="1"/>
              <a:r>
                <a:rPr lang="en-US" kern="0" dirty="0"/>
                <a:t>Thanks</a:t>
              </a:r>
            </a:p>
          </p:txBody>
        </p:sp>
        <p:sp>
          <p:nvSpPr>
            <p:cNvPr id="7" name="TextBox 6"/>
            <p:cNvSpPr txBox="1"/>
            <p:nvPr/>
          </p:nvSpPr>
          <p:spPr>
            <a:xfrm>
              <a:off x="825041" y="4667071"/>
              <a:ext cx="954107" cy="1200329"/>
            </a:xfrm>
            <a:prstGeom prst="rect">
              <a:avLst/>
            </a:prstGeom>
            <a:noFill/>
          </p:spPr>
          <p:txBody>
            <a:bodyPr wrap="none" rtlCol="0">
              <a:spAutoFit/>
            </a:bodyPr>
            <a:lstStyle/>
            <a:p>
              <a:r>
                <a:rPr lang="en-US" sz="7200" dirty="0">
                  <a:solidFill>
                    <a:schemeClr val="accent5">
                      <a:lumMod val="50000"/>
                    </a:schemeClr>
                  </a:solidFill>
                </a:rPr>
                <a:t>!!!</a:t>
              </a:r>
            </a:p>
          </p:txBody>
        </p:sp>
      </p:grpSp>
    </p:spTree>
    <p:extLst>
      <p:ext uri="{BB962C8B-B14F-4D97-AF65-F5344CB8AC3E}">
        <p14:creationId xmlns:p14="http://schemas.microsoft.com/office/powerpoint/2010/main" val="61881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p:spPr>
        <p:txBody>
          <a:bodyPr/>
          <a:lstStyle/>
          <a:p>
            <a:fld id="{6A96373E-1A96-45DE-A851-5508B28C086D}" type="slidenum">
              <a:rPr lang="en-US" smtClean="0"/>
              <a:pPr/>
              <a:t>6</a:t>
            </a:fld>
            <a:endParaRPr lang="en-US"/>
          </a:p>
        </p:txBody>
      </p:sp>
      <p:sp>
        <p:nvSpPr>
          <p:cNvPr id="6147" name="Rectangle 2"/>
          <p:cNvSpPr>
            <a:spLocks noGrp="1" noChangeArrowheads="1"/>
          </p:cNvSpPr>
          <p:nvPr>
            <p:ph type="title"/>
          </p:nvPr>
        </p:nvSpPr>
        <p:spPr/>
        <p:txBody>
          <a:bodyPr/>
          <a:lstStyle/>
          <a:p>
            <a:pPr eaLnBrk="1" hangingPunct="1"/>
            <a:r>
              <a:rPr lang="en-US"/>
              <a:t>Presentation Analysis</a:t>
            </a:r>
          </a:p>
        </p:txBody>
      </p:sp>
      <p:sp>
        <p:nvSpPr>
          <p:cNvPr id="6148" name="Rectangle 3"/>
          <p:cNvSpPr>
            <a:spLocks noGrp="1" noChangeArrowheads="1"/>
          </p:cNvSpPr>
          <p:nvPr>
            <p:ph type="body" idx="1"/>
          </p:nvPr>
        </p:nvSpPr>
        <p:spPr/>
        <p:txBody>
          <a:bodyPr/>
          <a:lstStyle/>
          <a:p>
            <a:pPr eaLnBrk="1" hangingPunct="1"/>
            <a:r>
              <a:rPr lang="en-US" dirty="0"/>
              <a:t>Determine the constraints:</a:t>
            </a:r>
          </a:p>
          <a:p>
            <a:pPr lvl="1" eaLnBrk="1" hangingPunct="1">
              <a:spcAft>
                <a:spcPct val="80000"/>
              </a:spcAft>
            </a:pPr>
            <a:r>
              <a:rPr lang="en-US" dirty="0"/>
              <a:t>Audience</a:t>
            </a:r>
          </a:p>
          <a:p>
            <a:pPr lvl="1" eaLnBrk="1" hangingPunct="1">
              <a:spcAft>
                <a:spcPct val="80000"/>
              </a:spcAft>
            </a:pPr>
            <a:r>
              <a:rPr lang="en-US" dirty="0"/>
              <a:t>Venue</a:t>
            </a:r>
          </a:p>
          <a:p>
            <a:pPr lvl="1" eaLnBrk="1" hangingPunct="1">
              <a:spcAft>
                <a:spcPct val="80000"/>
              </a:spcAft>
            </a:pPr>
            <a:r>
              <a:rPr lang="en-US" dirty="0"/>
              <a:t>Time</a:t>
            </a:r>
          </a:p>
          <a:p>
            <a:pPr eaLnBrk="1" hangingPunct="1"/>
            <a:r>
              <a:rPr lang="en-US" dirty="0"/>
              <a:t>Establish a goal.</a:t>
            </a:r>
          </a:p>
          <a:p>
            <a:pPr lvl="1" eaLnBrk="1" hangingPunct="1"/>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p:spPr>
        <p:txBody>
          <a:bodyPr/>
          <a:lstStyle/>
          <a:p>
            <a:fld id="{758E228E-7BB2-486D-93BA-E0C1109566A4}" type="slidenum">
              <a:rPr lang="en-US" smtClean="0"/>
              <a:pPr/>
              <a:t>7</a:t>
            </a:fld>
            <a:endParaRPr lang="en-US"/>
          </a:p>
        </p:txBody>
      </p:sp>
      <p:sp>
        <p:nvSpPr>
          <p:cNvPr id="7171" name="Rectangle 2"/>
          <p:cNvSpPr>
            <a:spLocks noGrp="1" noChangeArrowheads="1"/>
          </p:cNvSpPr>
          <p:nvPr>
            <p:ph type="title"/>
          </p:nvPr>
        </p:nvSpPr>
        <p:spPr/>
        <p:txBody>
          <a:bodyPr/>
          <a:lstStyle/>
          <a:p>
            <a:pPr eaLnBrk="1" hangingPunct="1"/>
            <a:r>
              <a:rPr lang="en-US"/>
              <a:t>Presentation Design</a:t>
            </a:r>
          </a:p>
        </p:txBody>
      </p:sp>
      <p:sp>
        <p:nvSpPr>
          <p:cNvPr id="7172" name="Rectangle 3"/>
          <p:cNvSpPr>
            <a:spLocks noGrp="1" noChangeArrowheads="1"/>
          </p:cNvSpPr>
          <p:nvPr>
            <p:ph type="body" idx="1"/>
          </p:nvPr>
        </p:nvSpPr>
        <p:spPr>
          <a:xfrm>
            <a:off x="457200" y="1600200"/>
            <a:ext cx="8458200" cy="4419600"/>
          </a:xfrm>
        </p:spPr>
        <p:txBody>
          <a:bodyPr/>
          <a:lstStyle/>
          <a:p>
            <a:pPr eaLnBrk="1" hangingPunct="1">
              <a:lnSpc>
                <a:spcPct val="90000"/>
              </a:lnSpc>
              <a:spcAft>
                <a:spcPct val="35000"/>
              </a:spcAft>
            </a:pPr>
            <a:r>
              <a:rPr lang="en-US" dirty="0"/>
              <a:t>Base your presentation on a system demo.</a:t>
            </a:r>
          </a:p>
          <a:p>
            <a:pPr eaLnBrk="1" hangingPunct="1">
              <a:lnSpc>
                <a:spcPct val="90000"/>
              </a:lnSpc>
              <a:spcAft>
                <a:spcPct val="35000"/>
              </a:spcAft>
            </a:pPr>
            <a:r>
              <a:rPr lang="en-US" dirty="0"/>
              <a:t>Use slides for non-demo elements.</a:t>
            </a:r>
          </a:p>
          <a:p>
            <a:pPr lvl="1" eaLnBrk="1" hangingPunct="1">
              <a:lnSpc>
                <a:spcPct val="90000"/>
              </a:lnSpc>
              <a:spcAft>
                <a:spcPct val="35000"/>
              </a:spcAft>
            </a:pPr>
            <a:r>
              <a:rPr lang="en-US" dirty="0"/>
              <a:t>Include slide for the: title, vision, &amp; conclusion.</a:t>
            </a:r>
          </a:p>
          <a:p>
            <a:pPr lvl="1" eaLnBrk="1" hangingPunct="1">
              <a:lnSpc>
                <a:spcPct val="90000"/>
              </a:lnSpc>
              <a:spcAft>
                <a:spcPct val="35000"/>
              </a:spcAft>
            </a:pPr>
            <a:r>
              <a:rPr lang="en-US" dirty="0"/>
              <a:t>Keep your slides simple.</a:t>
            </a:r>
          </a:p>
          <a:p>
            <a:pPr eaLnBrk="1" hangingPunct="1">
              <a:lnSpc>
                <a:spcPct val="90000"/>
              </a:lnSpc>
              <a:spcAft>
                <a:spcPct val="35000"/>
              </a:spcAft>
            </a:pPr>
            <a:r>
              <a:rPr lang="en-US" dirty="0"/>
              <a:t>Drive your point home.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10"/>
          </p:nvPr>
        </p:nvSpPr>
        <p:spPr>
          <a:noFill/>
        </p:spPr>
        <p:txBody>
          <a:bodyPr/>
          <a:lstStyle/>
          <a:p>
            <a:fld id="{A50F3365-FC95-4C24-84CB-BF2E17EA4EBE}" type="slidenum">
              <a:rPr lang="en-US" smtClean="0"/>
              <a:pPr/>
              <a:t>8</a:t>
            </a:fld>
            <a:endParaRPr lang="en-US"/>
          </a:p>
        </p:txBody>
      </p:sp>
      <p:sp>
        <p:nvSpPr>
          <p:cNvPr id="8195" name="Rectangle 2"/>
          <p:cNvSpPr>
            <a:spLocks noGrp="1" noChangeArrowheads="1"/>
          </p:cNvSpPr>
          <p:nvPr>
            <p:ph type="title"/>
          </p:nvPr>
        </p:nvSpPr>
        <p:spPr/>
        <p:txBody>
          <a:bodyPr/>
          <a:lstStyle/>
          <a:p>
            <a:pPr eaLnBrk="1" hangingPunct="1"/>
            <a:r>
              <a:rPr lang="en-US" dirty="0"/>
              <a:t>Best Practice for Slides</a:t>
            </a:r>
          </a:p>
        </p:txBody>
      </p:sp>
      <p:sp>
        <p:nvSpPr>
          <p:cNvPr id="8196" name="Rectangle 3"/>
          <p:cNvSpPr>
            <a:spLocks noGrp="1" noChangeArrowheads="1"/>
          </p:cNvSpPr>
          <p:nvPr>
            <p:ph type="body" idx="1"/>
          </p:nvPr>
        </p:nvSpPr>
        <p:spPr>
          <a:xfrm>
            <a:off x="457200" y="1600200"/>
            <a:ext cx="7924800" cy="4114800"/>
          </a:xfrm>
        </p:spPr>
        <p:txBody>
          <a:bodyPr/>
          <a:lstStyle/>
          <a:p>
            <a:pPr eaLnBrk="1" hangingPunct="1"/>
            <a:r>
              <a:rPr lang="en-US" dirty="0"/>
              <a:t>Don’t:</a:t>
            </a:r>
            <a:endParaRPr lang="en-US" dirty="0">
              <a:hlinkClick r:id="" action="ppaction://noaction"/>
            </a:endParaRPr>
          </a:p>
          <a:p>
            <a:pPr lvl="1" eaLnBrk="1" hangingPunct="1"/>
            <a:r>
              <a:rPr lang="en-US" dirty="0">
                <a:hlinkClick r:id="" action="ppaction://customshow?id=4&amp;return=true"/>
              </a:rPr>
              <a:t>Use inappropriate fonts.</a:t>
            </a:r>
            <a:endParaRPr lang="en-US" dirty="0"/>
          </a:p>
          <a:p>
            <a:pPr lvl="1" eaLnBrk="1" hangingPunct="1"/>
            <a:r>
              <a:rPr lang="en-US" dirty="0">
                <a:hlinkClick r:id="" action="ppaction://customshow?id=5&amp;return=true"/>
              </a:rPr>
              <a:t>Put too much one each slide.</a:t>
            </a:r>
            <a:endParaRPr lang="en-US" dirty="0"/>
          </a:p>
          <a:p>
            <a:pPr lvl="1" eaLnBrk="1" hangingPunct="1"/>
            <a:r>
              <a:rPr lang="en-US" dirty="0">
                <a:hlinkClick r:id="" action="ppaction://customshow?id=6&amp;return=true"/>
              </a:rPr>
              <a:t>Use distracting slides.</a:t>
            </a:r>
            <a:endParaRPr lang="en-US" dirty="0">
              <a:hlinkClick r:id="" action="ppaction://noaction"/>
            </a:endParaRPr>
          </a:p>
          <a:p>
            <a:pPr eaLnBrk="1" hangingPunct="1"/>
            <a:r>
              <a:rPr lang="en-US" dirty="0"/>
              <a:t>Do:</a:t>
            </a:r>
            <a:endParaRPr lang="en-US" dirty="0">
              <a:hlinkClick r:id="" action="ppaction://customshow?id=7&amp;return=true"/>
            </a:endParaRPr>
          </a:p>
          <a:p>
            <a:pPr lvl="1" eaLnBrk="1" hangingPunct="1"/>
            <a:r>
              <a:rPr lang="en-US" dirty="0">
                <a:hlinkClick r:id="" action="ppaction://customshow?id=7&amp;return=true"/>
              </a:rPr>
              <a:t>Use slides for the intro, diagrams, &amp; images.</a:t>
            </a:r>
            <a:endParaRPr lang="en-US" dirty="0">
              <a:hlinkClick r:id="" action="ppaction://noaction"/>
            </a:endParaRPr>
          </a:p>
          <a:p>
            <a:pPr lvl="1" eaLnBrk="1" hangingPunct="1"/>
            <a:r>
              <a:rPr lang="en-US" dirty="0"/>
              <a:t>Use parallel grammar/style for points.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BFA852C0-FD27-4B48-9FCC-357D365145A7}" type="slidenum">
              <a:rPr lang="en-US" smtClean="0"/>
              <a:pPr>
                <a:defRPr/>
              </a:pPr>
              <a:t>9</a:t>
            </a:fld>
            <a:endParaRPr lang="en-US"/>
          </a:p>
        </p:txBody>
      </p:sp>
      <p:sp>
        <p:nvSpPr>
          <p:cNvPr id="5" name="Title 4"/>
          <p:cNvSpPr>
            <a:spLocks noGrp="1"/>
          </p:cNvSpPr>
          <p:nvPr>
            <p:ph type="title"/>
          </p:nvPr>
        </p:nvSpPr>
        <p:spPr/>
        <p:txBody>
          <a:bodyPr/>
          <a:lstStyle/>
          <a:p>
            <a:r>
              <a:rPr lang="en-US" dirty="0"/>
              <a:t>Focus on Diagrams &amp; Images</a:t>
            </a:r>
          </a:p>
        </p:txBody>
      </p:sp>
      <p:pic>
        <p:nvPicPr>
          <p:cNvPr id="7" name="Picture 7"/>
          <p:cNvPicPr>
            <a:picLocks noChangeAspect="1" noChangeArrowheads="1"/>
          </p:cNvPicPr>
          <p:nvPr/>
        </p:nvPicPr>
        <p:blipFill>
          <a:blip r:embed="rId3" cstate="print"/>
          <a:srcRect/>
          <a:stretch>
            <a:fillRect/>
          </a:stretch>
        </p:blipFill>
        <p:spPr bwMode="auto">
          <a:xfrm>
            <a:off x="3227727" y="1616036"/>
            <a:ext cx="3782673" cy="2286000"/>
          </a:xfrm>
          <a:prstGeom prst="rect">
            <a:avLst/>
          </a:prstGeom>
          <a:noFill/>
          <a:ln w="9525">
            <a:noFill/>
            <a:miter lim="800000"/>
            <a:headEnd/>
            <a:tailEnd/>
          </a:ln>
        </p:spPr>
      </p:pic>
      <p:pic>
        <p:nvPicPr>
          <p:cNvPr id="8" name="Picture 9"/>
          <p:cNvPicPr>
            <a:picLocks noChangeAspect="1" noChangeArrowheads="1"/>
          </p:cNvPicPr>
          <p:nvPr/>
        </p:nvPicPr>
        <p:blipFill>
          <a:blip r:embed="rId4" cstate="print"/>
          <a:srcRect b="1860"/>
          <a:stretch>
            <a:fillRect/>
          </a:stretch>
        </p:blipFill>
        <p:spPr bwMode="auto">
          <a:xfrm>
            <a:off x="1832578" y="2667000"/>
            <a:ext cx="2282222" cy="1973409"/>
          </a:xfrm>
          <a:prstGeom prst="rect">
            <a:avLst/>
          </a:prstGeom>
          <a:solidFill>
            <a:schemeClr val="bg1"/>
          </a:solidFill>
          <a:ln w="9525">
            <a:solidFill>
              <a:schemeClr val="accent1"/>
            </a:solidFill>
            <a:miter lim="800000"/>
            <a:headEnd/>
            <a:tailEnd/>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1600" y="3962400"/>
            <a:ext cx="3777476" cy="1990199"/>
          </a:xfrm>
          <a:prstGeom prst="rect">
            <a:avLst/>
          </a:prstGeom>
        </p:spPr>
      </p:pic>
      <p:pic>
        <p:nvPicPr>
          <p:cNvPr id="6" name="Picture 6"/>
          <p:cNvPicPr>
            <a:picLocks noChangeAspect="1" noChangeArrowheads="1"/>
          </p:cNvPicPr>
          <p:nvPr/>
        </p:nvPicPr>
        <p:blipFill>
          <a:blip r:embed="rId6" cstate="print"/>
          <a:srcRect/>
          <a:stretch>
            <a:fillRect/>
          </a:stretch>
        </p:blipFill>
        <p:spPr bwMode="auto">
          <a:xfrm>
            <a:off x="310689" y="4038600"/>
            <a:ext cx="2661111" cy="1861994"/>
          </a:xfrm>
          <a:prstGeom prst="rect">
            <a:avLst/>
          </a:prstGeom>
          <a:solidFill>
            <a:schemeClr val="bg1"/>
          </a:solidFill>
          <a:ln w="9525">
            <a:solidFill>
              <a:schemeClr val="accent1"/>
            </a:solidFill>
            <a:miter lim="800000"/>
            <a:headEnd/>
            <a:tailEnd/>
          </a:ln>
        </p:spPr>
      </p:pic>
      <p:grpSp>
        <p:nvGrpSpPr>
          <p:cNvPr id="10" name="Group 2"/>
          <p:cNvGrpSpPr>
            <a:grpSpLocks/>
          </p:cNvGrpSpPr>
          <p:nvPr/>
        </p:nvGrpSpPr>
        <p:grpSpPr bwMode="auto">
          <a:xfrm>
            <a:off x="4191000" y="5220108"/>
            <a:ext cx="2209800" cy="1409292"/>
            <a:chOff x="96" y="96"/>
            <a:chExt cx="5568" cy="4170"/>
          </a:xfrm>
        </p:grpSpPr>
        <p:pic>
          <p:nvPicPr>
            <p:cNvPr id="11" name="Picture 3"/>
            <p:cNvPicPr>
              <a:picLocks noChangeAspect="1" noChangeArrowheads="1"/>
            </p:cNvPicPr>
            <p:nvPr/>
          </p:nvPicPr>
          <p:blipFill>
            <a:blip r:embed="rId7" cstate="print"/>
            <a:srcRect/>
            <a:stretch>
              <a:fillRect/>
            </a:stretch>
          </p:blipFill>
          <p:spPr bwMode="auto">
            <a:xfrm>
              <a:off x="2160" y="768"/>
              <a:ext cx="1104" cy="1037"/>
            </a:xfrm>
            <a:prstGeom prst="rect">
              <a:avLst/>
            </a:prstGeom>
            <a:noFill/>
            <a:ln w="9525">
              <a:noFill/>
              <a:miter lim="800000"/>
              <a:headEnd/>
              <a:tailEnd/>
            </a:ln>
          </p:spPr>
        </p:pic>
        <p:pic>
          <p:nvPicPr>
            <p:cNvPr id="12" name="Picture 4"/>
            <p:cNvPicPr>
              <a:picLocks noChangeAspect="1" noChangeArrowheads="1"/>
            </p:cNvPicPr>
            <p:nvPr/>
          </p:nvPicPr>
          <p:blipFill>
            <a:blip r:embed="rId8" cstate="print"/>
            <a:srcRect/>
            <a:stretch>
              <a:fillRect/>
            </a:stretch>
          </p:blipFill>
          <p:spPr bwMode="auto">
            <a:xfrm>
              <a:off x="96" y="96"/>
              <a:ext cx="1104" cy="1037"/>
            </a:xfrm>
            <a:prstGeom prst="rect">
              <a:avLst/>
            </a:prstGeom>
            <a:noFill/>
            <a:ln w="9525">
              <a:noFill/>
              <a:miter lim="800000"/>
              <a:headEnd/>
              <a:tailEnd/>
            </a:ln>
          </p:spPr>
        </p:pic>
        <p:sp>
          <p:nvSpPr>
            <p:cNvPr id="13" name="AutoShape 5"/>
            <p:cNvSpPr>
              <a:spLocks noChangeArrowheads="1"/>
            </p:cNvSpPr>
            <p:nvPr/>
          </p:nvSpPr>
          <p:spPr bwMode="auto">
            <a:xfrm>
              <a:off x="144" y="528"/>
              <a:ext cx="96" cy="48"/>
            </a:xfrm>
            <a:prstGeom prst="flowChartProcess">
              <a:avLst/>
            </a:prstGeom>
            <a:noFill/>
            <a:ln w="9525">
              <a:noFill/>
              <a:miter lim="800000"/>
              <a:headEnd/>
              <a:tailEnd/>
            </a:ln>
          </p:spPr>
          <p:txBody>
            <a:bodyPr wrap="none" anchor="ctr"/>
            <a:lstStyle/>
            <a:p>
              <a:endParaRPr lang="en-US"/>
            </a:p>
          </p:txBody>
        </p:sp>
        <p:sp>
          <p:nvSpPr>
            <p:cNvPr id="14" name="AutoShape 6"/>
            <p:cNvSpPr>
              <a:spLocks noChangeArrowheads="1"/>
            </p:cNvSpPr>
            <p:nvPr/>
          </p:nvSpPr>
          <p:spPr bwMode="auto">
            <a:xfrm>
              <a:off x="2208" y="1248"/>
              <a:ext cx="96" cy="48"/>
            </a:xfrm>
            <a:prstGeom prst="flowChartProcess">
              <a:avLst/>
            </a:prstGeom>
            <a:noFill/>
            <a:ln w="9525">
              <a:noFill/>
              <a:miter lim="800000"/>
              <a:headEnd/>
              <a:tailEnd/>
            </a:ln>
          </p:spPr>
          <p:txBody>
            <a:bodyPr wrap="none" anchor="ctr"/>
            <a:lstStyle/>
            <a:p>
              <a:endParaRPr lang="en-US"/>
            </a:p>
          </p:txBody>
        </p:sp>
        <p:sp>
          <p:nvSpPr>
            <p:cNvPr id="15" name="AutoShape 7"/>
            <p:cNvSpPr>
              <a:spLocks noChangeArrowheads="1"/>
            </p:cNvSpPr>
            <p:nvPr/>
          </p:nvSpPr>
          <p:spPr bwMode="auto">
            <a:xfrm>
              <a:off x="2208" y="1296"/>
              <a:ext cx="96" cy="48"/>
            </a:xfrm>
            <a:prstGeom prst="flowChartProcess">
              <a:avLst/>
            </a:prstGeom>
            <a:noFill/>
            <a:ln w="9525">
              <a:noFill/>
              <a:miter lim="800000"/>
              <a:headEnd/>
              <a:tailEnd/>
            </a:ln>
          </p:spPr>
          <p:txBody>
            <a:bodyPr wrap="none" anchor="ctr"/>
            <a:lstStyle/>
            <a:p>
              <a:endParaRPr lang="en-US"/>
            </a:p>
          </p:txBody>
        </p:sp>
        <p:sp>
          <p:nvSpPr>
            <p:cNvPr id="16" name="AutoShape 8"/>
            <p:cNvSpPr>
              <a:spLocks noChangeArrowheads="1"/>
            </p:cNvSpPr>
            <p:nvPr/>
          </p:nvSpPr>
          <p:spPr bwMode="auto">
            <a:xfrm>
              <a:off x="2208" y="1344"/>
              <a:ext cx="96" cy="48"/>
            </a:xfrm>
            <a:prstGeom prst="flowChartProcess">
              <a:avLst/>
            </a:prstGeom>
            <a:noFill/>
            <a:ln w="9525">
              <a:noFill/>
              <a:miter lim="800000"/>
              <a:headEnd/>
              <a:tailEnd/>
            </a:ln>
          </p:spPr>
          <p:txBody>
            <a:bodyPr wrap="none" anchor="ctr"/>
            <a:lstStyle/>
            <a:p>
              <a:endParaRPr lang="en-US"/>
            </a:p>
          </p:txBody>
        </p:sp>
        <p:sp>
          <p:nvSpPr>
            <p:cNvPr id="17" name="AutoShape 9"/>
            <p:cNvSpPr>
              <a:spLocks noChangeArrowheads="1"/>
            </p:cNvSpPr>
            <p:nvPr/>
          </p:nvSpPr>
          <p:spPr bwMode="auto">
            <a:xfrm>
              <a:off x="2208" y="1200"/>
              <a:ext cx="96" cy="48"/>
            </a:xfrm>
            <a:prstGeom prst="flowChartProcess">
              <a:avLst/>
            </a:prstGeom>
            <a:noFill/>
            <a:ln w="9525">
              <a:noFill/>
              <a:miter lim="800000"/>
              <a:headEnd/>
              <a:tailEnd/>
            </a:ln>
          </p:spPr>
          <p:txBody>
            <a:bodyPr wrap="none" anchor="ctr"/>
            <a:lstStyle/>
            <a:p>
              <a:endParaRPr lang="en-US"/>
            </a:p>
          </p:txBody>
        </p:sp>
        <p:sp>
          <p:nvSpPr>
            <p:cNvPr id="18" name="AutoShape 10"/>
            <p:cNvSpPr>
              <a:spLocks noChangeArrowheads="1"/>
            </p:cNvSpPr>
            <p:nvPr/>
          </p:nvSpPr>
          <p:spPr bwMode="auto">
            <a:xfrm>
              <a:off x="2208" y="1152"/>
              <a:ext cx="96" cy="48"/>
            </a:xfrm>
            <a:prstGeom prst="flowChartProcess">
              <a:avLst/>
            </a:prstGeom>
            <a:noFill/>
            <a:ln w="9525">
              <a:noFill/>
              <a:miter lim="800000"/>
              <a:headEnd/>
              <a:tailEnd/>
            </a:ln>
          </p:spPr>
          <p:txBody>
            <a:bodyPr wrap="none" anchor="ctr"/>
            <a:lstStyle/>
            <a:p>
              <a:endParaRPr lang="en-US"/>
            </a:p>
          </p:txBody>
        </p:sp>
        <p:sp>
          <p:nvSpPr>
            <p:cNvPr id="19" name="AutoShape 11"/>
            <p:cNvSpPr>
              <a:spLocks noChangeArrowheads="1"/>
            </p:cNvSpPr>
            <p:nvPr/>
          </p:nvSpPr>
          <p:spPr bwMode="auto">
            <a:xfrm>
              <a:off x="2208" y="1104"/>
              <a:ext cx="96" cy="48"/>
            </a:xfrm>
            <a:prstGeom prst="flowChartProcess">
              <a:avLst/>
            </a:prstGeom>
            <a:noFill/>
            <a:ln w="9525">
              <a:noFill/>
              <a:miter lim="800000"/>
              <a:headEnd/>
              <a:tailEnd/>
            </a:ln>
          </p:spPr>
          <p:txBody>
            <a:bodyPr wrap="none" anchor="ctr"/>
            <a:lstStyle/>
            <a:p>
              <a:endParaRPr lang="en-US"/>
            </a:p>
          </p:txBody>
        </p:sp>
        <p:sp>
          <p:nvSpPr>
            <p:cNvPr id="20" name="Rectangle 12"/>
            <p:cNvSpPr>
              <a:spLocks noChangeArrowheads="1"/>
            </p:cNvSpPr>
            <p:nvPr/>
          </p:nvSpPr>
          <p:spPr bwMode="auto">
            <a:xfrm>
              <a:off x="1872" y="2016"/>
              <a:ext cx="3792" cy="2208"/>
            </a:xfrm>
            <a:prstGeom prst="rect">
              <a:avLst/>
            </a:prstGeom>
            <a:solidFill>
              <a:srgbClr val="C0C0C0"/>
            </a:solidFill>
            <a:ln w="9525">
              <a:solidFill>
                <a:schemeClr val="tx1"/>
              </a:solidFill>
              <a:miter lim="800000"/>
              <a:headEnd/>
              <a:tailEnd/>
            </a:ln>
          </p:spPr>
          <p:txBody>
            <a:bodyPr wrap="none" anchor="ctr"/>
            <a:lstStyle/>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r>
                <a:rPr lang="en-US" sz="2400" dirty="0">
                  <a:latin typeface="Times New Roman" pitchFamily="18" charset="0"/>
                </a:rPr>
                <a:t>				    </a:t>
              </a:r>
              <a:endParaRPr lang="en-US" sz="2000" dirty="0">
                <a:latin typeface="Times New Roman" pitchFamily="18" charset="0"/>
              </a:endParaRPr>
            </a:p>
          </p:txBody>
        </p:sp>
        <p:pic>
          <p:nvPicPr>
            <p:cNvPr id="21" name="Picture 13"/>
            <p:cNvPicPr>
              <a:picLocks noChangeAspect="1" noChangeArrowheads="1"/>
            </p:cNvPicPr>
            <p:nvPr/>
          </p:nvPicPr>
          <p:blipFill>
            <a:blip r:embed="rId9" cstate="print"/>
            <a:srcRect/>
            <a:stretch>
              <a:fillRect/>
            </a:stretch>
          </p:blipFill>
          <p:spPr bwMode="auto">
            <a:xfrm>
              <a:off x="1920" y="2064"/>
              <a:ext cx="1104" cy="1038"/>
            </a:xfrm>
            <a:prstGeom prst="rect">
              <a:avLst/>
            </a:prstGeom>
            <a:noFill/>
            <a:ln w="9525">
              <a:noFill/>
              <a:miter lim="800000"/>
              <a:headEnd/>
              <a:tailEnd/>
            </a:ln>
          </p:spPr>
        </p:pic>
        <p:pic>
          <p:nvPicPr>
            <p:cNvPr id="22" name="Picture 14"/>
            <p:cNvPicPr>
              <a:picLocks noChangeAspect="1" noChangeArrowheads="1"/>
            </p:cNvPicPr>
            <p:nvPr/>
          </p:nvPicPr>
          <p:blipFill>
            <a:blip r:embed="rId10" cstate="print"/>
            <a:srcRect/>
            <a:stretch>
              <a:fillRect/>
            </a:stretch>
          </p:blipFill>
          <p:spPr bwMode="auto">
            <a:xfrm>
              <a:off x="4032" y="96"/>
              <a:ext cx="1104" cy="1036"/>
            </a:xfrm>
            <a:prstGeom prst="rect">
              <a:avLst/>
            </a:prstGeom>
            <a:noFill/>
            <a:ln w="9525">
              <a:noFill/>
              <a:miter lim="800000"/>
              <a:headEnd/>
              <a:tailEnd/>
            </a:ln>
          </p:spPr>
        </p:pic>
        <p:pic>
          <p:nvPicPr>
            <p:cNvPr id="23" name="Picture 15"/>
            <p:cNvPicPr>
              <a:picLocks noChangeAspect="1" noChangeArrowheads="1"/>
            </p:cNvPicPr>
            <p:nvPr/>
          </p:nvPicPr>
          <p:blipFill>
            <a:blip r:embed="rId11" cstate="print"/>
            <a:srcRect/>
            <a:stretch>
              <a:fillRect/>
            </a:stretch>
          </p:blipFill>
          <p:spPr bwMode="auto">
            <a:xfrm>
              <a:off x="4512" y="768"/>
              <a:ext cx="1104" cy="1036"/>
            </a:xfrm>
            <a:prstGeom prst="rect">
              <a:avLst/>
            </a:prstGeom>
            <a:noFill/>
            <a:ln w="9525">
              <a:noFill/>
              <a:miter lim="800000"/>
              <a:headEnd/>
              <a:tailEnd/>
            </a:ln>
          </p:spPr>
        </p:pic>
        <p:pic>
          <p:nvPicPr>
            <p:cNvPr id="24" name="Picture 16"/>
            <p:cNvPicPr>
              <a:picLocks noChangeAspect="1" noChangeArrowheads="1"/>
            </p:cNvPicPr>
            <p:nvPr/>
          </p:nvPicPr>
          <p:blipFill>
            <a:blip r:embed="rId12" cstate="print"/>
            <a:srcRect/>
            <a:stretch>
              <a:fillRect/>
            </a:stretch>
          </p:blipFill>
          <p:spPr bwMode="auto">
            <a:xfrm>
              <a:off x="3264" y="2064"/>
              <a:ext cx="1104" cy="1036"/>
            </a:xfrm>
            <a:prstGeom prst="rect">
              <a:avLst/>
            </a:prstGeom>
            <a:noFill/>
            <a:ln w="9525">
              <a:noFill/>
              <a:miter lim="800000"/>
              <a:headEnd/>
              <a:tailEnd/>
            </a:ln>
          </p:spPr>
        </p:pic>
        <p:pic>
          <p:nvPicPr>
            <p:cNvPr id="25" name="Picture 17"/>
            <p:cNvPicPr>
              <a:picLocks noChangeAspect="1" noChangeArrowheads="1"/>
            </p:cNvPicPr>
            <p:nvPr/>
          </p:nvPicPr>
          <p:blipFill>
            <a:blip r:embed="rId13" cstate="print"/>
            <a:srcRect/>
            <a:stretch>
              <a:fillRect/>
            </a:stretch>
          </p:blipFill>
          <p:spPr bwMode="auto">
            <a:xfrm>
              <a:off x="4512" y="2064"/>
              <a:ext cx="1104" cy="1037"/>
            </a:xfrm>
            <a:prstGeom prst="rect">
              <a:avLst/>
            </a:prstGeom>
            <a:noFill/>
            <a:ln w="9525">
              <a:noFill/>
              <a:miter lim="800000"/>
              <a:headEnd/>
              <a:tailEnd/>
            </a:ln>
          </p:spPr>
        </p:pic>
        <p:pic>
          <p:nvPicPr>
            <p:cNvPr id="26" name="Picture 18"/>
            <p:cNvPicPr>
              <a:picLocks noChangeAspect="1" noChangeArrowheads="1"/>
            </p:cNvPicPr>
            <p:nvPr/>
          </p:nvPicPr>
          <p:blipFill>
            <a:blip r:embed="rId14" cstate="print"/>
            <a:srcRect/>
            <a:stretch>
              <a:fillRect/>
            </a:stretch>
          </p:blipFill>
          <p:spPr bwMode="auto">
            <a:xfrm>
              <a:off x="576" y="2880"/>
              <a:ext cx="1104" cy="1037"/>
            </a:xfrm>
            <a:prstGeom prst="rect">
              <a:avLst/>
            </a:prstGeom>
            <a:noFill/>
            <a:ln w="9525">
              <a:noFill/>
              <a:miter lim="800000"/>
              <a:headEnd/>
              <a:tailEnd/>
            </a:ln>
          </p:spPr>
        </p:pic>
        <p:pic>
          <p:nvPicPr>
            <p:cNvPr id="27" name="Picture 19"/>
            <p:cNvPicPr>
              <a:picLocks noChangeAspect="1" noChangeArrowheads="1"/>
            </p:cNvPicPr>
            <p:nvPr/>
          </p:nvPicPr>
          <p:blipFill>
            <a:blip r:embed="rId15" cstate="print"/>
            <a:srcRect/>
            <a:stretch>
              <a:fillRect/>
            </a:stretch>
          </p:blipFill>
          <p:spPr bwMode="auto">
            <a:xfrm>
              <a:off x="3264" y="3168"/>
              <a:ext cx="1104" cy="1037"/>
            </a:xfrm>
            <a:prstGeom prst="rect">
              <a:avLst/>
            </a:prstGeom>
            <a:noFill/>
            <a:ln w="9525">
              <a:noFill/>
              <a:miter lim="800000"/>
              <a:headEnd/>
              <a:tailEnd/>
            </a:ln>
          </p:spPr>
        </p:pic>
        <p:pic>
          <p:nvPicPr>
            <p:cNvPr id="28" name="Picture 20"/>
            <p:cNvPicPr>
              <a:picLocks noChangeAspect="1" noChangeArrowheads="1"/>
            </p:cNvPicPr>
            <p:nvPr/>
          </p:nvPicPr>
          <p:blipFill>
            <a:blip r:embed="rId16" cstate="print"/>
            <a:srcRect/>
            <a:stretch>
              <a:fillRect/>
            </a:stretch>
          </p:blipFill>
          <p:spPr bwMode="auto">
            <a:xfrm>
              <a:off x="576" y="1776"/>
              <a:ext cx="1104" cy="1037"/>
            </a:xfrm>
            <a:prstGeom prst="rect">
              <a:avLst/>
            </a:prstGeom>
            <a:noFill/>
            <a:ln w="9525">
              <a:noFill/>
              <a:miter lim="800000"/>
              <a:headEnd/>
              <a:tailEnd/>
            </a:ln>
          </p:spPr>
        </p:pic>
        <p:cxnSp>
          <p:nvCxnSpPr>
            <p:cNvPr id="29" name="AutoShape 21"/>
            <p:cNvCxnSpPr>
              <a:cxnSpLocks noChangeShapeType="1"/>
              <a:stCxn id="13" idx="3"/>
            </p:cNvCxnSpPr>
            <p:nvPr/>
          </p:nvCxnSpPr>
          <p:spPr bwMode="auto">
            <a:xfrm>
              <a:off x="240" y="552"/>
              <a:ext cx="1920" cy="735"/>
            </a:xfrm>
            <a:prstGeom prst="bentConnector3">
              <a:avLst>
                <a:gd name="adj1" fmla="val 76981"/>
              </a:avLst>
            </a:prstGeom>
            <a:noFill/>
            <a:ln w="25400">
              <a:solidFill>
                <a:srgbClr val="800000"/>
              </a:solidFill>
              <a:miter lim="800000"/>
              <a:headEnd type="oval" w="med" len="med"/>
              <a:tailEnd type="stealth" w="lg" len="lg"/>
            </a:ln>
          </p:spPr>
        </p:cxnSp>
        <p:cxnSp>
          <p:nvCxnSpPr>
            <p:cNvPr id="30" name="AutoShape 22"/>
            <p:cNvCxnSpPr>
              <a:cxnSpLocks noChangeShapeType="1"/>
              <a:stCxn id="41" idx="2"/>
            </p:cNvCxnSpPr>
            <p:nvPr/>
          </p:nvCxnSpPr>
          <p:spPr bwMode="auto">
            <a:xfrm rot="16200000" flipH="1">
              <a:off x="-980" y="1844"/>
              <a:ext cx="2727" cy="384"/>
            </a:xfrm>
            <a:prstGeom prst="bentConnector2">
              <a:avLst/>
            </a:prstGeom>
            <a:noFill/>
            <a:ln w="25400">
              <a:solidFill>
                <a:srgbClr val="800000"/>
              </a:solidFill>
              <a:miter lim="800000"/>
              <a:headEnd type="oval" w="med" len="med"/>
              <a:tailEnd type="stealth" w="lg" len="lg"/>
            </a:ln>
          </p:spPr>
        </p:cxnSp>
        <p:cxnSp>
          <p:nvCxnSpPr>
            <p:cNvPr id="31" name="AutoShape 23"/>
            <p:cNvCxnSpPr>
              <a:cxnSpLocks noChangeShapeType="1"/>
              <a:stCxn id="32" idx="2"/>
            </p:cNvCxnSpPr>
            <p:nvPr/>
          </p:nvCxnSpPr>
          <p:spPr bwMode="auto">
            <a:xfrm rot="16200000" flipH="1">
              <a:off x="-332" y="1388"/>
              <a:ext cx="1671" cy="144"/>
            </a:xfrm>
            <a:prstGeom prst="bentConnector2">
              <a:avLst/>
            </a:prstGeom>
            <a:noFill/>
            <a:ln w="25400">
              <a:solidFill>
                <a:srgbClr val="800000"/>
              </a:solidFill>
              <a:miter lim="800000"/>
              <a:headEnd type="oval" w="med" len="med"/>
              <a:tailEnd type="stealth" w="lg" len="lg"/>
            </a:ln>
          </p:spPr>
        </p:cxnSp>
        <p:sp>
          <p:nvSpPr>
            <p:cNvPr id="32" name="AutoShape 24"/>
            <p:cNvSpPr>
              <a:spLocks noChangeArrowheads="1"/>
            </p:cNvSpPr>
            <p:nvPr/>
          </p:nvSpPr>
          <p:spPr bwMode="auto">
            <a:xfrm>
              <a:off x="384" y="576"/>
              <a:ext cx="96" cy="48"/>
            </a:xfrm>
            <a:prstGeom prst="flowChartProcess">
              <a:avLst/>
            </a:prstGeom>
            <a:noFill/>
            <a:ln w="9525">
              <a:noFill/>
              <a:miter lim="800000"/>
              <a:headEnd/>
              <a:tailEnd/>
            </a:ln>
          </p:spPr>
          <p:txBody>
            <a:bodyPr wrap="none" anchor="ctr"/>
            <a:lstStyle/>
            <a:p>
              <a:endParaRPr lang="en-US"/>
            </a:p>
          </p:txBody>
        </p:sp>
        <p:cxnSp>
          <p:nvCxnSpPr>
            <p:cNvPr id="33" name="AutoShape 25"/>
            <p:cNvCxnSpPr>
              <a:cxnSpLocks noChangeShapeType="1"/>
            </p:cNvCxnSpPr>
            <p:nvPr/>
          </p:nvCxnSpPr>
          <p:spPr bwMode="auto">
            <a:xfrm flipV="1">
              <a:off x="2256" y="624"/>
              <a:ext cx="2064" cy="620"/>
            </a:xfrm>
            <a:prstGeom prst="bentConnector3">
              <a:avLst>
                <a:gd name="adj1" fmla="val -486"/>
              </a:avLst>
            </a:prstGeom>
            <a:noFill/>
            <a:ln w="25400">
              <a:solidFill>
                <a:srgbClr val="800000"/>
              </a:solidFill>
              <a:miter lim="800000"/>
              <a:headEnd type="oval" w="med" len="med"/>
              <a:tailEnd type="stealth" w="lg" len="lg"/>
            </a:ln>
          </p:spPr>
        </p:cxnSp>
        <p:sp>
          <p:nvSpPr>
            <p:cNvPr id="34" name="AutoShape 26"/>
            <p:cNvSpPr>
              <a:spLocks noChangeArrowheads="1"/>
            </p:cNvSpPr>
            <p:nvPr/>
          </p:nvSpPr>
          <p:spPr bwMode="auto">
            <a:xfrm>
              <a:off x="2640" y="1440"/>
              <a:ext cx="96" cy="48"/>
            </a:xfrm>
            <a:prstGeom prst="flowChartProcess">
              <a:avLst/>
            </a:prstGeom>
            <a:noFill/>
            <a:ln w="9525">
              <a:noFill/>
              <a:miter lim="800000"/>
              <a:headEnd/>
              <a:tailEnd/>
            </a:ln>
          </p:spPr>
          <p:txBody>
            <a:bodyPr wrap="none" anchor="ctr"/>
            <a:lstStyle/>
            <a:p>
              <a:endParaRPr lang="en-US"/>
            </a:p>
          </p:txBody>
        </p:sp>
        <p:cxnSp>
          <p:nvCxnSpPr>
            <p:cNvPr id="35" name="AutoShape 27"/>
            <p:cNvCxnSpPr>
              <a:cxnSpLocks noChangeShapeType="1"/>
              <a:stCxn id="34" idx="3"/>
            </p:cNvCxnSpPr>
            <p:nvPr/>
          </p:nvCxnSpPr>
          <p:spPr bwMode="auto">
            <a:xfrm flipV="1">
              <a:off x="2736" y="1286"/>
              <a:ext cx="1776" cy="178"/>
            </a:xfrm>
            <a:prstGeom prst="bentConnector3">
              <a:avLst>
                <a:gd name="adj1" fmla="val 81134"/>
              </a:avLst>
            </a:prstGeom>
            <a:noFill/>
            <a:ln w="25400">
              <a:solidFill>
                <a:srgbClr val="800000"/>
              </a:solidFill>
              <a:miter lim="800000"/>
              <a:headEnd type="oval" w="med" len="med"/>
              <a:tailEnd type="stealth" w="lg" len="lg"/>
            </a:ln>
          </p:spPr>
        </p:cxnSp>
        <p:cxnSp>
          <p:nvCxnSpPr>
            <p:cNvPr id="36" name="AutoShape 28"/>
            <p:cNvCxnSpPr>
              <a:cxnSpLocks noChangeShapeType="1"/>
              <a:stCxn id="19" idx="3"/>
            </p:cNvCxnSpPr>
            <p:nvPr/>
          </p:nvCxnSpPr>
          <p:spPr bwMode="auto">
            <a:xfrm>
              <a:off x="2304" y="1128"/>
              <a:ext cx="168" cy="936"/>
            </a:xfrm>
            <a:prstGeom prst="bentConnector2">
              <a:avLst/>
            </a:prstGeom>
            <a:noFill/>
            <a:ln w="25400">
              <a:solidFill>
                <a:srgbClr val="800000"/>
              </a:solidFill>
              <a:miter lim="800000"/>
              <a:headEnd type="oval" w="med" len="med"/>
              <a:tailEnd type="stealth" w="lg" len="lg"/>
            </a:ln>
          </p:spPr>
        </p:cxnSp>
        <p:sp>
          <p:nvSpPr>
            <p:cNvPr id="37" name="AutoShape 29"/>
            <p:cNvSpPr>
              <a:spLocks noChangeArrowheads="1"/>
            </p:cNvSpPr>
            <p:nvPr/>
          </p:nvSpPr>
          <p:spPr bwMode="auto">
            <a:xfrm>
              <a:off x="2352" y="1344"/>
              <a:ext cx="96" cy="48"/>
            </a:xfrm>
            <a:prstGeom prst="flowChartProcess">
              <a:avLst/>
            </a:prstGeom>
            <a:noFill/>
            <a:ln w="9525">
              <a:noFill/>
              <a:miter lim="800000"/>
              <a:headEnd/>
              <a:tailEnd/>
            </a:ln>
          </p:spPr>
          <p:txBody>
            <a:bodyPr wrap="none" anchor="ctr"/>
            <a:lstStyle/>
            <a:p>
              <a:endParaRPr lang="en-US"/>
            </a:p>
          </p:txBody>
        </p:sp>
        <p:cxnSp>
          <p:nvCxnSpPr>
            <p:cNvPr id="38" name="AutoShape 30"/>
            <p:cNvCxnSpPr>
              <a:cxnSpLocks noChangeShapeType="1"/>
              <a:stCxn id="18" idx="3"/>
            </p:cNvCxnSpPr>
            <p:nvPr/>
          </p:nvCxnSpPr>
          <p:spPr bwMode="auto">
            <a:xfrm>
              <a:off x="2304" y="1176"/>
              <a:ext cx="1512" cy="888"/>
            </a:xfrm>
            <a:prstGeom prst="bentConnector2">
              <a:avLst/>
            </a:prstGeom>
            <a:noFill/>
            <a:ln w="25400">
              <a:solidFill>
                <a:srgbClr val="800000"/>
              </a:solidFill>
              <a:miter lim="800000"/>
              <a:headEnd type="oval" w="med" len="med"/>
              <a:tailEnd type="stealth" w="lg" len="lg"/>
            </a:ln>
          </p:spPr>
        </p:cxnSp>
        <p:sp>
          <p:nvSpPr>
            <p:cNvPr id="39" name="AutoShape 31"/>
            <p:cNvSpPr>
              <a:spLocks noChangeArrowheads="1"/>
            </p:cNvSpPr>
            <p:nvPr/>
          </p:nvSpPr>
          <p:spPr bwMode="auto">
            <a:xfrm>
              <a:off x="3456" y="2688"/>
              <a:ext cx="96" cy="48"/>
            </a:xfrm>
            <a:prstGeom prst="flowChartProcess">
              <a:avLst/>
            </a:prstGeom>
            <a:noFill/>
            <a:ln w="9525">
              <a:noFill/>
              <a:miter lim="800000"/>
              <a:headEnd/>
              <a:tailEnd/>
            </a:ln>
          </p:spPr>
          <p:txBody>
            <a:bodyPr wrap="none" anchor="ctr"/>
            <a:lstStyle/>
            <a:p>
              <a:endParaRPr lang="en-US"/>
            </a:p>
          </p:txBody>
        </p:sp>
        <p:cxnSp>
          <p:nvCxnSpPr>
            <p:cNvPr id="40" name="AutoShape 32"/>
            <p:cNvCxnSpPr>
              <a:cxnSpLocks noChangeShapeType="1"/>
              <a:stCxn id="39" idx="2"/>
            </p:cNvCxnSpPr>
            <p:nvPr/>
          </p:nvCxnSpPr>
          <p:spPr bwMode="auto">
            <a:xfrm rot="16200000" flipH="1">
              <a:off x="3444" y="2796"/>
              <a:ext cx="432" cy="312"/>
            </a:xfrm>
            <a:prstGeom prst="bentConnector3">
              <a:avLst>
                <a:gd name="adj1" fmla="val 25694"/>
              </a:avLst>
            </a:prstGeom>
            <a:noFill/>
            <a:ln w="25400">
              <a:solidFill>
                <a:srgbClr val="800000"/>
              </a:solidFill>
              <a:miter lim="800000"/>
              <a:headEnd type="oval" w="med" len="med"/>
              <a:tailEnd type="stealth" w="lg" len="lg"/>
            </a:ln>
          </p:spPr>
        </p:cxnSp>
        <p:sp>
          <p:nvSpPr>
            <p:cNvPr id="41" name="AutoShape 33"/>
            <p:cNvSpPr>
              <a:spLocks noChangeArrowheads="1"/>
            </p:cNvSpPr>
            <p:nvPr/>
          </p:nvSpPr>
          <p:spPr bwMode="auto">
            <a:xfrm>
              <a:off x="144" y="624"/>
              <a:ext cx="96" cy="48"/>
            </a:xfrm>
            <a:prstGeom prst="flowChartProcess">
              <a:avLst/>
            </a:prstGeom>
            <a:noFill/>
            <a:ln w="9525">
              <a:noFill/>
              <a:miter lim="800000"/>
              <a:headEnd/>
              <a:tailEnd/>
            </a:ln>
          </p:spPr>
          <p:txBody>
            <a:bodyPr wrap="none" anchor="ctr"/>
            <a:lstStyle/>
            <a:p>
              <a:endParaRPr lang="en-US"/>
            </a:p>
          </p:txBody>
        </p:sp>
        <p:sp>
          <p:nvSpPr>
            <p:cNvPr id="42" name="AutoShape 34"/>
            <p:cNvSpPr>
              <a:spLocks noChangeArrowheads="1"/>
            </p:cNvSpPr>
            <p:nvPr/>
          </p:nvSpPr>
          <p:spPr bwMode="auto">
            <a:xfrm>
              <a:off x="3600" y="2304"/>
              <a:ext cx="96" cy="48"/>
            </a:xfrm>
            <a:prstGeom prst="flowChartProcess">
              <a:avLst/>
            </a:prstGeom>
            <a:noFill/>
            <a:ln w="9525">
              <a:noFill/>
              <a:miter lim="800000"/>
              <a:headEnd/>
              <a:tailEnd/>
            </a:ln>
          </p:spPr>
          <p:txBody>
            <a:bodyPr wrap="none" anchor="ctr"/>
            <a:lstStyle/>
            <a:p>
              <a:endParaRPr lang="en-US"/>
            </a:p>
          </p:txBody>
        </p:sp>
        <p:cxnSp>
          <p:nvCxnSpPr>
            <p:cNvPr id="43" name="AutoShape 35"/>
            <p:cNvCxnSpPr>
              <a:cxnSpLocks noChangeShapeType="1"/>
              <a:stCxn id="42" idx="2"/>
            </p:cNvCxnSpPr>
            <p:nvPr/>
          </p:nvCxnSpPr>
          <p:spPr bwMode="auto">
            <a:xfrm rot="16200000" flipH="1">
              <a:off x="3964" y="2036"/>
              <a:ext cx="231" cy="864"/>
            </a:xfrm>
            <a:prstGeom prst="bentConnector2">
              <a:avLst/>
            </a:prstGeom>
            <a:noFill/>
            <a:ln w="25400">
              <a:solidFill>
                <a:srgbClr val="800000"/>
              </a:solidFill>
              <a:miter lim="800000"/>
              <a:headEnd type="oval" w="med" len="med"/>
              <a:tailEnd type="stealth" w="lg" len="lg"/>
            </a:ln>
          </p:spPr>
        </p:cxnSp>
        <p:sp>
          <p:nvSpPr>
            <p:cNvPr id="44" name="Text Box 36"/>
            <p:cNvSpPr txBox="1">
              <a:spLocks noChangeArrowheads="1"/>
            </p:cNvSpPr>
            <p:nvPr/>
          </p:nvSpPr>
          <p:spPr bwMode="auto">
            <a:xfrm>
              <a:off x="2016" y="3264"/>
              <a:ext cx="960" cy="1002"/>
            </a:xfrm>
            <a:prstGeom prst="rect">
              <a:avLst/>
            </a:prstGeom>
            <a:solidFill>
              <a:schemeClr val="bg1"/>
            </a:solidFill>
            <a:ln w="9525">
              <a:solidFill>
                <a:schemeClr val="tx1"/>
              </a:solidFill>
              <a:prstDash val="dash"/>
              <a:miter lim="800000"/>
              <a:headEnd/>
              <a:tailEnd/>
            </a:ln>
          </p:spPr>
          <p:txBody>
            <a:bodyPr>
              <a:spAutoFit/>
            </a:bodyPr>
            <a:lstStyle/>
            <a:p>
              <a:pPr algn="ctr" eaLnBrk="1" hangingPunct="1">
                <a:spcBef>
                  <a:spcPct val="50000"/>
                </a:spcBef>
              </a:pPr>
              <a:endParaRPr lang="en-US" sz="1600" b="1" i="1" dirty="0">
                <a:latin typeface="Times New Roman" pitchFamily="18" charset="0"/>
              </a:endParaRPr>
            </a:p>
          </p:txBody>
        </p:sp>
        <p:sp>
          <p:nvSpPr>
            <p:cNvPr id="45" name="AutoShape 37"/>
            <p:cNvSpPr>
              <a:spLocks noChangeArrowheads="1"/>
            </p:cNvSpPr>
            <p:nvPr/>
          </p:nvSpPr>
          <p:spPr bwMode="auto">
            <a:xfrm>
              <a:off x="2304" y="2928"/>
              <a:ext cx="96" cy="48"/>
            </a:xfrm>
            <a:prstGeom prst="flowChartProcess">
              <a:avLst/>
            </a:prstGeom>
            <a:noFill/>
            <a:ln w="9525">
              <a:noFill/>
              <a:miter lim="800000"/>
              <a:headEnd/>
              <a:tailEnd/>
            </a:ln>
          </p:spPr>
          <p:txBody>
            <a:bodyPr wrap="none" anchor="ctr"/>
            <a:lstStyle/>
            <a:p>
              <a:endParaRPr lang="en-US"/>
            </a:p>
          </p:txBody>
        </p:sp>
        <p:sp>
          <p:nvSpPr>
            <p:cNvPr id="46" name="AutoShape 38"/>
            <p:cNvSpPr>
              <a:spLocks noChangeArrowheads="1"/>
            </p:cNvSpPr>
            <p:nvPr/>
          </p:nvSpPr>
          <p:spPr bwMode="auto">
            <a:xfrm>
              <a:off x="2112" y="2928"/>
              <a:ext cx="96" cy="48"/>
            </a:xfrm>
            <a:prstGeom prst="flowChartProcess">
              <a:avLst/>
            </a:prstGeom>
            <a:noFill/>
            <a:ln w="9525">
              <a:noFill/>
              <a:miter lim="800000"/>
              <a:headEnd/>
              <a:tailEnd/>
            </a:ln>
          </p:spPr>
          <p:txBody>
            <a:bodyPr wrap="none" anchor="ctr"/>
            <a:lstStyle/>
            <a:p>
              <a:endParaRPr lang="en-US"/>
            </a:p>
          </p:txBody>
        </p:sp>
        <p:cxnSp>
          <p:nvCxnSpPr>
            <p:cNvPr id="47" name="AutoShape 39"/>
            <p:cNvCxnSpPr>
              <a:cxnSpLocks noChangeShapeType="1"/>
              <a:stCxn id="46" idx="2"/>
              <a:endCxn id="44" idx="0"/>
            </p:cNvCxnSpPr>
            <p:nvPr/>
          </p:nvCxnSpPr>
          <p:spPr bwMode="auto">
            <a:xfrm rot="16200000" flipH="1">
              <a:off x="2184" y="2952"/>
              <a:ext cx="288" cy="336"/>
            </a:xfrm>
            <a:prstGeom prst="bentConnector3">
              <a:avLst>
                <a:gd name="adj1" fmla="val 50000"/>
              </a:avLst>
            </a:prstGeom>
            <a:noFill/>
            <a:ln w="25400">
              <a:solidFill>
                <a:srgbClr val="800000"/>
              </a:solidFill>
              <a:miter lim="800000"/>
              <a:headEnd type="oval" w="med" len="med"/>
              <a:tailEnd type="stealth" w="lg" len="lg"/>
            </a:ln>
          </p:spPr>
        </p:cxnSp>
        <p:cxnSp>
          <p:nvCxnSpPr>
            <p:cNvPr id="48" name="AutoShape 40"/>
            <p:cNvCxnSpPr>
              <a:cxnSpLocks noChangeShapeType="1"/>
              <a:stCxn id="45" idx="2"/>
            </p:cNvCxnSpPr>
            <p:nvPr/>
          </p:nvCxnSpPr>
          <p:spPr bwMode="auto">
            <a:xfrm rot="16200000" flipH="1">
              <a:off x="2988" y="2340"/>
              <a:ext cx="192" cy="1464"/>
            </a:xfrm>
            <a:prstGeom prst="bentConnector3">
              <a:avLst>
                <a:gd name="adj1" fmla="val -1565"/>
              </a:avLst>
            </a:prstGeom>
            <a:noFill/>
            <a:ln w="25400">
              <a:solidFill>
                <a:srgbClr val="800000"/>
              </a:solidFill>
              <a:miter lim="800000"/>
              <a:headEnd type="oval" w="med" len="med"/>
              <a:tailEnd type="stealth" w="lg" len="lg"/>
            </a:ln>
          </p:spPr>
        </p:cxnSp>
      </p:grpSp>
    </p:spTree>
    <p:extLst>
      <p:ext uri="{BB962C8B-B14F-4D97-AF65-F5344CB8AC3E}">
        <p14:creationId xmlns:p14="http://schemas.microsoft.com/office/powerpoint/2010/main" val="47413947"/>
      </p:ext>
    </p:extLst>
  </p:cSld>
  <p:clrMapOvr>
    <a:masterClrMapping/>
  </p:clrMapOvr>
</p:sld>
</file>

<file path=ppt/theme/theme1.xml><?xml version="1.0" encoding="utf-8"?>
<a:theme xmlns:a="http://schemas.openxmlformats.org/drawingml/2006/main" name="blank">
  <a:themeElements>
    <a:clrScheme name="">
      <a:dk1>
        <a:srgbClr val="003300"/>
      </a:dk1>
      <a:lt1>
        <a:srgbClr val="FFFFFF"/>
      </a:lt1>
      <a:dk2>
        <a:srgbClr val="000000"/>
      </a:dk2>
      <a:lt2>
        <a:srgbClr val="336600"/>
      </a:lt2>
      <a:accent1>
        <a:srgbClr val="D5D000"/>
      </a:accent1>
      <a:accent2>
        <a:srgbClr val="669900"/>
      </a:accent2>
      <a:accent3>
        <a:srgbClr val="FFFFFF"/>
      </a:accent3>
      <a:accent4>
        <a:srgbClr val="002A00"/>
      </a:accent4>
      <a:accent5>
        <a:srgbClr val="E7E4AA"/>
      </a:accent5>
      <a:accent6>
        <a:srgbClr val="5C8A00"/>
      </a:accent6>
      <a:hlink>
        <a:srgbClr val="333300"/>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blank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blank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blank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blank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blank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blank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blank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blank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blank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blank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blank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
      <a:clrScheme name="blank 13">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996600"/>
        </a:hlink>
        <a:folHlink>
          <a:srgbClr val="CC9900"/>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754E27"/>
        </a:hlink>
        <a:folHlink>
          <a:srgbClr val="CC9900"/>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754E27"/>
        </a:hlink>
        <a:folHlink>
          <a:srgbClr val="CC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870</TotalTime>
  <Words>1818</Words>
  <Application>Microsoft Office PowerPoint</Application>
  <PresentationFormat>On-screen Show (4:3)</PresentationFormat>
  <Paragraphs>245</Paragraphs>
  <Slides>18</Slides>
  <Notes>18</Notes>
  <HiddenSlides>1</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8</vt:i4>
      </vt:variant>
    </vt:vector>
  </HeadingPairs>
  <TitlesOfParts>
    <vt:vector size="32" baseType="lpstr">
      <vt:lpstr>Arial</vt:lpstr>
      <vt:lpstr>Arial Unicode MS</vt:lpstr>
      <vt:lpstr>Curlz MT</vt:lpstr>
      <vt:lpstr>Times New Roman</vt:lpstr>
      <vt:lpstr>Wingdings</vt:lpstr>
      <vt:lpstr>blank</vt:lpstr>
      <vt:lpstr>Technical Presentations</vt:lpstr>
      <vt:lpstr>PowerPoint Presentation</vt:lpstr>
      <vt:lpstr>Technical Presentations</vt:lpstr>
      <vt:lpstr>Slideware</vt:lpstr>
      <vt:lpstr>Questions</vt:lpstr>
      <vt:lpstr>Presentation Analysis</vt:lpstr>
      <vt:lpstr>Presentation Design</vt:lpstr>
      <vt:lpstr>Best Practice for Slides</vt:lpstr>
      <vt:lpstr>Focus on Diagrams &amp; Images</vt:lpstr>
      <vt:lpstr>Bad Fonts</vt:lpstr>
      <vt:lpstr>Too much text</vt:lpstr>
      <vt:lpstr>Too many points</vt:lpstr>
      <vt:lpstr>A Distracting Slide</vt:lpstr>
      <vt:lpstr>Silly Effects</vt:lpstr>
      <vt:lpstr>Presentation Performance</vt:lpstr>
      <vt:lpstr>Demos</vt:lpstr>
      <vt:lpstr>Practice, Practice, Practice!</vt:lpstr>
      <vt:lpstr>Evaluation</vt:lpstr>
      <vt:lpstr>analysis</vt:lpstr>
      <vt:lpstr>design</vt:lpstr>
      <vt:lpstr>performance</vt:lpstr>
      <vt:lpstr>evaluation</vt:lpstr>
      <vt:lpstr>fonts</vt:lpstr>
      <vt:lpstr>volume</vt:lpstr>
      <vt:lpstr>distraction</vt:lpstr>
      <vt:lpstr>images</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262 - Software Engineering - Calvin College</dc:title>
  <dc:creator>Keith Vander Linden</dc:creator>
  <cp:lastModifiedBy>Keith Vander Linden</cp:lastModifiedBy>
  <cp:revision>209</cp:revision>
  <dcterms:created xsi:type="dcterms:W3CDTF">1996-09-30T18:28:10Z</dcterms:created>
  <dcterms:modified xsi:type="dcterms:W3CDTF">2023-11-06T21:11:04Z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100</vt:i4>
  </property>
  <property fmtid="{D5CDD505-2E9C-101B-9397-08002B2CF9AE}" pid="5" name="ScreenSize">
    <vt:i4>1</vt:i4>
  </property>
  <property fmtid="{D5CDD505-2E9C-101B-9397-08002B2CF9AE}" pid="6" name="ScreenUsage">
    <vt:i4>3</vt:i4>
  </property>
  <property fmtid="{D5CDD505-2E9C-101B-9397-08002B2CF9AE}" pid="7" name="MailAddress">
    <vt:lpwstr>kvlinden@calvin.edu</vt:lpwstr>
  </property>
  <property fmtid="{D5CDD505-2E9C-101B-9397-08002B2CF9AE}" pid="8" name="HomePage">
    <vt:lpwstr>http://www.calvin.edu/~kvlinden</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1</vt:i4>
  </property>
  <property fmtid="{D5CDD505-2E9C-101B-9397-08002B2CF9AE}" pid="19" name="ShowNotes">
    <vt:bool>false</vt:bool>
  </property>
  <property fmtid="{D5CDD505-2E9C-101B-9397-08002B2CF9AE}" pid="20" name="NavBtnPos">
    <vt:i4>3</vt:i4>
  </property>
  <property fmtid="{D5CDD505-2E9C-101B-9397-08002B2CF9AE}" pid="21" name="OutputDir">
    <vt:lpwstr>D:\Courses\247</vt:lpwstr>
  </property>
</Properties>
</file>